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5" r:id="rId4"/>
  </p:sldMasterIdLst>
  <p:notesMasterIdLst>
    <p:notesMasterId r:id="rId164"/>
  </p:notesMasterIdLst>
  <p:handoutMasterIdLst>
    <p:handoutMasterId r:id="rId165"/>
  </p:handoutMasterIdLst>
  <p:sldIdLst>
    <p:sldId id="2147479775" r:id="rId5"/>
    <p:sldId id="2147479776" r:id="rId6"/>
    <p:sldId id="2147479793" r:id="rId7"/>
    <p:sldId id="2147479731" r:id="rId8"/>
    <p:sldId id="2147479899" r:id="rId9"/>
    <p:sldId id="2147479791" r:id="rId10"/>
    <p:sldId id="310" r:id="rId11"/>
    <p:sldId id="2147479792" r:id="rId12"/>
    <p:sldId id="2147479710" r:id="rId13"/>
    <p:sldId id="2147479733" r:id="rId14"/>
    <p:sldId id="2147479762" r:id="rId15"/>
    <p:sldId id="2147479769" r:id="rId16"/>
    <p:sldId id="2147479734" r:id="rId17"/>
    <p:sldId id="2147479735" r:id="rId18"/>
    <p:sldId id="2147479768" r:id="rId19"/>
    <p:sldId id="2147479752" r:id="rId20"/>
    <p:sldId id="2147479709" r:id="rId21"/>
    <p:sldId id="2147479761" r:id="rId22"/>
    <p:sldId id="2147479794" r:id="rId23"/>
    <p:sldId id="2147479706" r:id="rId24"/>
    <p:sldId id="2147479745" r:id="rId25"/>
    <p:sldId id="2147479712" r:id="rId26"/>
    <p:sldId id="2147479749" r:id="rId27"/>
    <p:sldId id="2147479795" r:id="rId28"/>
    <p:sldId id="2147479718" r:id="rId29"/>
    <p:sldId id="2147479742" r:id="rId30"/>
    <p:sldId id="2147479743" r:id="rId31"/>
    <p:sldId id="2147479855" r:id="rId32"/>
    <p:sldId id="2147479822" r:id="rId33"/>
    <p:sldId id="2147479833" r:id="rId34"/>
    <p:sldId id="2147479717" r:id="rId35"/>
    <p:sldId id="2147479730" r:id="rId36"/>
    <p:sldId id="2147479765" r:id="rId37"/>
    <p:sldId id="2147479755" r:id="rId38"/>
    <p:sldId id="2147479721" r:id="rId39"/>
    <p:sldId id="2147479830" r:id="rId40"/>
    <p:sldId id="2147479831" r:id="rId41"/>
    <p:sldId id="2147479832" r:id="rId42"/>
    <p:sldId id="2147479722" r:id="rId43"/>
    <p:sldId id="2147479746" r:id="rId44"/>
    <p:sldId id="2147479750" r:id="rId45"/>
    <p:sldId id="2147479770" r:id="rId46"/>
    <p:sldId id="2147479804" r:id="rId47"/>
    <p:sldId id="2147479723" r:id="rId48"/>
    <p:sldId id="2147479747" r:id="rId49"/>
    <p:sldId id="2147479748" r:id="rId50"/>
    <p:sldId id="2147479805" r:id="rId51"/>
    <p:sldId id="2147479751" r:id="rId52"/>
    <p:sldId id="2147479754" r:id="rId53"/>
    <p:sldId id="2147479835" r:id="rId54"/>
    <p:sldId id="2147479838" r:id="rId55"/>
    <p:sldId id="2147479836" r:id="rId56"/>
    <p:sldId id="2147479839" r:id="rId57"/>
    <p:sldId id="2147479837" r:id="rId58"/>
    <p:sldId id="2147479856" r:id="rId59"/>
    <p:sldId id="2147479823" r:id="rId60"/>
    <p:sldId id="2147479834" r:id="rId61"/>
    <p:sldId id="2147479797" r:id="rId62"/>
    <p:sldId id="2147479840" r:id="rId63"/>
    <p:sldId id="2147479798" r:id="rId64"/>
    <p:sldId id="2147479819" r:id="rId65"/>
    <p:sldId id="2147479842" r:id="rId66"/>
    <p:sldId id="2147479843" r:id="rId67"/>
    <p:sldId id="2147479841" r:id="rId68"/>
    <p:sldId id="2147479852" r:id="rId69"/>
    <p:sldId id="2147479853" r:id="rId70"/>
    <p:sldId id="2147479854" r:id="rId71"/>
    <p:sldId id="2147479871" r:id="rId72"/>
    <p:sldId id="2147479803" r:id="rId73"/>
    <p:sldId id="2147479799" r:id="rId74"/>
    <p:sldId id="2147479858" r:id="rId75"/>
    <p:sldId id="2147479859" r:id="rId76"/>
    <p:sldId id="2147479857" r:id="rId77"/>
    <p:sldId id="2147479860" r:id="rId78"/>
    <p:sldId id="2147479861" r:id="rId79"/>
    <p:sldId id="2147479870" r:id="rId80"/>
    <p:sldId id="2147479824" r:id="rId81"/>
    <p:sldId id="2147479845" r:id="rId82"/>
    <p:sldId id="2147479846" r:id="rId83"/>
    <p:sldId id="2147479847" r:id="rId84"/>
    <p:sldId id="4626" r:id="rId85"/>
    <p:sldId id="2147479848" r:id="rId86"/>
    <p:sldId id="2147479692" r:id="rId87"/>
    <p:sldId id="2147479771" r:id="rId88"/>
    <p:sldId id="2147479753" r:id="rId89"/>
    <p:sldId id="2147479849" r:id="rId90"/>
    <p:sldId id="2147479758" r:id="rId91"/>
    <p:sldId id="2147479766" r:id="rId92"/>
    <p:sldId id="2147479821" r:id="rId93"/>
    <p:sldId id="2147479757" r:id="rId94"/>
    <p:sldId id="2147479694" r:id="rId95"/>
    <p:sldId id="2147479759" r:id="rId96"/>
    <p:sldId id="2147479693" r:id="rId97"/>
    <p:sldId id="2147479850" r:id="rId98"/>
    <p:sldId id="2147479851" r:id="rId99"/>
    <p:sldId id="2147479695" r:id="rId100"/>
    <p:sldId id="2147479872" r:id="rId101"/>
    <p:sldId id="2147479825" r:id="rId102"/>
    <p:sldId id="2147479873" r:id="rId103"/>
    <p:sldId id="2147479864" r:id="rId104"/>
    <p:sldId id="2147479773" r:id="rId105"/>
    <p:sldId id="2147479772" r:id="rId106"/>
    <p:sldId id="2147479816" r:id="rId107"/>
    <p:sldId id="2147479774" r:id="rId108"/>
    <p:sldId id="2147479866" r:id="rId109"/>
    <p:sldId id="2147479865" r:id="rId110"/>
    <p:sldId id="2147479868" r:id="rId111"/>
    <p:sldId id="2147479867" r:id="rId112"/>
    <p:sldId id="2147479817" r:id="rId113"/>
    <p:sldId id="2147479818" r:id="rId114"/>
    <p:sldId id="2147479869" r:id="rId115"/>
    <p:sldId id="2147479826" r:id="rId116"/>
    <p:sldId id="2147479874" r:id="rId117"/>
    <p:sldId id="2147479878" r:id="rId118"/>
    <p:sldId id="2147479880" r:id="rId119"/>
    <p:sldId id="2147479879" r:id="rId120"/>
    <p:sldId id="2147479881" r:id="rId121"/>
    <p:sldId id="2147479814" r:id="rId122"/>
    <p:sldId id="2147479877" r:id="rId123"/>
    <p:sldId id="2147479882" r:id="rId124"/>
    <p:sldId id="2147479810" r:id="rId125"/>
    <p:sldId id="2147479811" r:id="rId126"/>
    <p:sldId id="2147479812" r:id="rId127"/>
    <p:sldId id="2147479883" r:id="rId128"/>
    <p:sldId id="2147479884" r:id="rId129"/>
    <p:sldId id="2147479827" r:id="rId130"/>
    <p:sldId id="2147479875" r:id="rId131"/>
    <p:sldId id="2147479887" r:id="rId132"/>
    <p:sldId id="2147479888" r:id="rId133"/>
    <p:sldId id="2147479891" r:id="rId134"/>
    <p:sldId id="2147479895" r:id="rId135"/>
    <p:sldId id="2147479896" r:id="rId136"/>
    <p:sldId id="2147479889" r:id="rId137"/>
    <p:sldId id="2147479898" r:id="rId138"/>
    <p:sldId id="2147479900" r:id="rId139"/>
    <p:sldId id="2147479901" r:id="rId140"/>
    <p:sldId id="2147479885" r:id="rId141"/>
    <p:sldId id="2147479890" r:id="rId142"/>
    <p:sldId id="2147479892" r:id="rId143"/>
    <p:sldId id="2147479893" r:id="rId144"/>
    <p:sldId id="2147479894" r:id="rId145"/>
    <p:sldId id="2147479886" r:id="rId146"/>
    <p:sldId id="2147479828" r:id="rId147"/>
    <p:sldId id="2147479876" r:id="rId148"/>
    <p:sldId id="2147479910" r:id="rId149"/>
    <p:sldId id="2147479902" r:id="rId150"/>
    <p:sldId id="2147479903" r:id="rId151"/>
    <p:sldId id="2147479904" r:id="rId152"/>
    <p:sldId id="2147479908" r:id="rId153"/>
    <p:sldId id="2147479906" r:id="rId154"/>
    <p:sldId id="2147479907" r:id="rId155"/>
    <p:sldId id="2147479909" r:id="rId156"/>
    <p:sldId id="2147479829" r:id="rId157"/>
    <p:sldId id="2147479777" r:id="rId158"/>
    <p:sldId id="2147479778" r:id="rId159"/>
    <p:sldId id="2147479779" r:id="rId160"/>
    <p:sldId id="2147479780" r:id="rId161"/>
    <p:sldId id="2147479783" r:id="rId162"/>
    <p:sldId id="2147479784" r:id="rId163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03A45E-4172-1845-8D61-EF561BCB86F4}" name="Alon Baram" initials="AB" userId="S::alonba@microsoft.com::b43b92fa-9351-4be9-a373-8c911fa952de" providerId="AD"/>
  <p188:author id="{9C6DBCF3-876D-7F43-A59B-DA37CC69D05C}" name="Evelina Alroy-Brin" initials="" userId="S::ealroybrin@microsoft.com::47cc7a09-48a1-4a5e-8136-cdee14fe8da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FDFAF4"/>
    <a:srgbClr val="91EFD7"/>
    <a:srgbClr val="78ECD8"/>
    <a:srgbClr val="16786D"/>
    <a:srgbClr val="6C0000"/>
    <a:srgbClr val="FFCCCC"/>
    <a:srgbClr val="FFE593"/>
    <a:srgbClr val="F0F8FF"/>
    <a:srgbClr val="8A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5020" autoAdjust="0"/>
  </p:normalViewPr>
  <p:slideViewPr>
    <p:cSldViewPr snapToGrid="0">
      <p:cViewPr varScale="1">
        <p:scale>
          <a:sx n="80" d="100"/>
          <a:sy n="80" d="100"/>
        </p:scale>
        <p:origin x="9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657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tableStyles" Target="tableStyle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microsoft.com/office/2018/10/relationships/authors" Target="author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notesMaster" Target="notesMasters/notesMaster1.xml"/><Relationship Id="rId16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handoutMaster" Target="handoutMasters/handoutMaster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3/23/2024 12:39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82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10" y="2038517"/>
            <a:ext cx="11095653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ctr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2" name="Picture 1" descr="A picture containing screenshot, graphics, graphic design, design&#10;&#10;Description automatically generated">
            <a:extLst>
              <a:ext uri="{FF2B5EF4-FFF2-40B4-BE49-F238E27FC236}">
                <a16:creationId xmlns:a16="http://schemas.microsoft.com/office/drawing/2014/main" id="{182771A6-4EA1-1F17-35C3-3CA28FD2E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1" y="290512"/>
            <a:ext cx="751707" cy="7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74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747713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616C0-C864-7BE9-C4CB-755BB3FB3DC3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633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388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747713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EE49B8-00A2-CADE-716B-D66982B9D7BF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528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813238-DA0F-4BBE-51EC-2035DA8B5424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834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0086A9-5858-E088-46B4-D7C388836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8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77" r:id="rId2"/>
    <p:sldLayoutId id="2147484578" r:id="rId3"/>
    <p:sldLayoutId id="2147484579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5" pos="1349">
          <p15:clr>
            <a:srgbClr val="C35EA4"/>
          </p15:clr>
        </p15:guide>
        <p15:guide id="56" pos="1528">
          <p15:clr>
            <a:srgbClr val="C35EA4"/>
          </p15:clr>
        </p15:guide>
        <p15:guide id="57" pos="2621">
          <p15:clr>
            <a:srgbClr val="C35EA4"/>
          </p15:clr>
        </p15:guide>
        <p15:guide id="58" pos="2765">
          <p15:clr>
            <a:srgbClr val="C35EA4"/>
          </p15:clr>
        </p15:guide>
        <p15:guide id="59" pos="3854">
          <p15:clr>
            <a:srgbClr val="C35EA4"/>
          </p15:clr>
        </p15:guide>
        <p15:guide id="60" pos="4003">
          <p15:clr>
            <a:srgbClr val="C35EA4"/>
          </p15:clr>
        </p15:guide>
        <p15:guide id="61" pos="5083">
          <p15:clr>
            <a:srgbClr val="C35EA4"/>
          </p15:clr>
        </p15:guide>
        <p15:guide id="62" pos="5230">
          <p15:clr>
            <a:srgbClr val="C35EA4"/>
          </p15:clr>
        </p15:guide>
        <p15:guide id="63" pos="6323">
          <p15:clr>
            <a:srgbClr val="C35EA4"/>
          </p15:clr>
        </p15:guide>
        <p15:guide id="64" pos="6469">
          <p15:clr>
            <a:srgbClr val="C35EA4"/>
          </p15:clr>
        </p15:guide>
        <p15:guide id="65" pos="293">
          <p15:clr>
            <a:srgbClr val="F26B43"/>
          </p15:clr>
        </p15:guide>
        <p15:guide id="66" pos="7565">
          <p15:clr>
            <a:srgbClr val="F26B43"/>
          </p15:clr>
        </p15:guide>
        <p15:guide id="67" orient="horz" pos="751">
          <p15:clr>
            <a:srgbClr val="5ACBF0"/>
          </p15:clr>
        </p15:guide>
        <p15:guide id="68" orient="horz" pos="1387">
          <p15:clr>
            <a:srgbClr val="5ACBF0"/>
          </p15:clr>
        </p15:guide>
        <p15:guide id="69" orient="horz" pos="605">
          <p15:clr>
            <a:srgbClr val="5ACBF0"/>
          </p15:clr>
        </p15:guide>
        <p15:guide id="70" orient="horz" pos="1514">
          <p15:clr>
            <a:srgbClr val="5ACBF0"/>
          </p15:clr>
        </p15:guide>
        <p15:guide id="71" orient="horz" pos="2130">
          <p15:clr>
            <a:srgbClr val="5ACBF0"/>
          </p15:clr>
        </p15:guide>
        <p15:guide id="72" orient="horz" pos="2299">
          <p15:clr>
            <a:srgbClr val="5ACBF0"/>
          </p15:clr>
        </p15:guide>
        <p15:guide id="73" orient="horz" pos="283">
          <p15:clr>
            <a:srgbClr val="F26B43"/>
          </p15:clr>
        </p15:guide>
        <p15:guide id="74" orient="horz" pos="4120">
          <p15:clr>
            <a:srgbClr val="F26B43"/>
          </p15:clr>
        </p15:guide>
        <p15:guide id="75" orient="horz" pos="2891">
          <p15:clr>
            <a:srgbClr val="5ACBF0"/>
          </p15:clr>
        </p15:guide>
        <p15:guide id="76" orient="horz" pos="3019">
          <p15:clr>
            <a:srgbClr val="5ACBF0"/>
          </p15:clr>
        </p15:guide>
        <p15:guide id="77" orient="horz" pos="3643">
          <p15:clr>
            <a:srgbClr val="5ACBF0"/>
          </p15:clr>
        </p15:guide>
        <p15:guide id="78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learn.microsoft.com/rest/api/fabric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4.png"/><Relationship Id="rId7" Type="http://schemas.openxmlformats.org/officeDocument/2006/relationships/image" Target="../media/image13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33.png"/><Relationship Id="rId4" Type="http://schemas.openxmlformats.org/officeDocument/2006/relationships/image" Target="../media/image145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storage/blobs/data-lake-storage-directory-file-acl-dotnet?tabs=azure-ad" TargetMode="External"/><Relationship Id="rId2" Type="http://schemas.openxmlformats.org/officeDocument/2006/relationships/hyperlink" Target="https://learn.microsoft.com/en-us/rest/api/storageservices/data-lake-storage-gen2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3.png"/><Relationship Id="rId4" Type="http://schemas.openxmlformats.org/officeDocument/2006/relationships/image" Target="../media/image145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44.png"/><Relationship Id="rId7" Type="http://schemas.openxmlformats.org/officeDocument/2006/relationships/image" Target="../media/image17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PowerBiDevCamp/FabConWorkshop2024" TargetMode="Externa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44.png"/><Relationship Id="rId7" Type="http://schemas.openxmlformats.org/officeDocument/2006/relationships/image" Target="../media/image17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3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33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javascript/api/overview/msal-overview" TargetMode="External"/><Relationship Id="rId3" Type="http://schemas.openxmlformats.org/officeDocument/2006/relationships/hyperlink" Target="https://learn.microsoft.com/en-us/entra/msal/dotnet/" TargetMode="External"/><Relationship Id="rId7" Type="http://schemas.openxmlformats.org/officeDocument/2006/relationships/hyperlink" Target="https://learn.microsoft.com/en-us/entra/msal/java/" TargetMode="External"/><Relationship Id="rId2" Type="http://schemas.openxmlformats.org/officeDocument/2006/relationships/hyperlink" Target="https://learn.microsoft.com/en-us/entra/identity-platform/msal-overview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zureAD/microsoft-authentication-library-for-objc/tree/dev/docs" TargetMode="External"/><Relationship Id="rId11" Type="http://schemas.openxmlformats.org/officeDocument/2006/relationships/hyperlink" Target="https://learn.microsoft.com/en-us/javascript/api/%40azure/msal-react/" TargetMode="External"/><Relationship Id="rId5" Type="http://schemas.openxmlformats.org/officeDocument/2006/relationships/hyperlink" Target="https://learn.microsoft.com/en-us/javascript/api/@azure/msal-angular/" TargetMode="External"/><Relationship Id="rId10" Type="http://schemas.openxmlformats.org/officeDocument/2006/relationships/hyperlink" Target="https://learn.microsoft.com/en-us/entra/msal/python/" TargetMode="External"/><Relationship Id="rId4" Type="http://schemas.openxmlformats.org/officeDocument/2006/relationships/hyperlink" Target="https://github.com/AzureAD/microsoft-authentication-library-for-android/tree/dev/docs" TargetMode="External"/><Relationship Id="rId9" Type="http://schemas.openxmlformats.org/officeDocument/2006/relationships/hyperlink" Target="https://learn.microsoft.com/en-us/javascript/api/%40azure/msal-node/" TargetMode="Externa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entra.microsoft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owerBiDevCamp/FabConWorkshop2024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8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learn.microsoft.com/en-us/rest/api/azure/dev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nalysis-services/tmdl/tmdl-overview?view=asallproducts-allversions" TargetMode="External"/><Relationship Id="rId2" Type="http://schemas.openxmlformats.org/officeDocument/2006/relationships/hyperlink" Target="https://learn.microsoft.com/en-us/analysis-services/tmdl/tmdl-how-to?view=asallproducts-allversions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image" Target="../media/image110.sv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9.svg"/><Relationship Id="rId10" Type="http://schemas.openxmlformats.org/officeDocument/2006/relationships/image" Target="../media/image115.svg"/><Relationship Id="rId4" Type="http://schemas.openxmlformats.org/officeDocument/2006/relationships/image" Target="../media/image8.png"/><Relationship Id="rId9" Type="http://schemas.openxmlformats.org/officeDocument/2006/relationships/image" Target="../media/image11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10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117.png"/><Relationship Id="rId7" Type="http://schemas.openxmlformats.org/officeDocument/2006/relationships/image" Target="../media/image109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133.png"/><Relationship Id="rId9" Type="http://schemas.openxmlformats.org/officeDocument/2006/relationships/image" Target="../media/image1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D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7586415A-745A-EE47-D985-7AAFF48D2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436476" cy="69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586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28F9-310A-605F-0163-FD8DC8E0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RTFM! = Read The Fabric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2411D-DC5D-9D57-D949-03520476D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Fabric REST APIs </a:t>
            </a:r>
            <a:r>
              <a:rPr lang="en-US" dirty="0"/>
              <a:t>documentation available online is essential developer resource</a:t>
            </a:r>
          </a:p>
          <a:p>
            <a:pPr lvl="1"/>
            <a:r>
              <a:rPr lang="en-US" b="1" dirty="0">
                <a:hlinkClick r:id="rId2"/>
              </a:rPr>
              <a:t>https://learn.microsoft.com/rest/api/fabric</a:t>
            </a:r>
            <a:r>
              <a:rPr lang="en-US" b="1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035263-6A46-BD7C-8FA1-DFE499F59F9C}"/>
              </a:ext>
            </a:extLst>
          </p:cNvPr>
          <p:cNvGrpSpPr/>
          <p:nvPr/>
        </p:nvGrpSpPr>
        <p:grpSpPr>
          <a:xfrm>
            <a:off x="1262577" y="2174666"/>
            <a:ext cx="7043595" cy="4520029"/>
            <a:chOff x="2495031" y="2391133"/>
            <a:chExt cx="5260773" cy="33759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12644A-1B0A-F95A-ECD8-53B34B257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024"/>
            <a:stretch/>
          </p:blipFill>
          <p:spPr>
            <a:xfrm>
              <a:off x="2495031" y="2391133"/>
              <a:ext cx="2393456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FC12E4-3261-B62F-021D-C1618CE5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8487" y="2391133"/>
              <a:ext cx="2867317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00128701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9DD3-03D1-9F74-214F-EC5D08C6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Data Warehouse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7E370-4888-74EE-0059-6605DEB62E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9036"/>
          </a:xfrm>
        </p:spPr>
        <p:txBody>
          <a:bodyPr/>
          <a:lstStyle/>
          <a:p>
            <a:r>
              <a:rPr lang="en-US" dirty="0"/>
              <a:t>What are the similarities between a Lakehouse and a Warehouse</a:t>
            </a:r>
          </a:p>
          <a:p>
            <a:pPr lvl="1"/>
            <a:r>
              <a:rPr lang="en-US" dirty="0"/>
              <a:t>They expose delta tables (structured data) to consumers through a SQL endpoint</a:t>
            </a:r>
          </a:p>
          <a:p>
            <a:pPr lvl="1"/>
            <a:r>
              <a:rPr lang="en-US" dirty="0"/>
              <a:t>Their SQL endpoint can serve as datasource for a DirectLake semantic model</a:t>
            </a:r>
          </a:p>
          <a:p>
            <a:pPr>
              <a:spcBef>
                <a:spcPts val="1800"/>
              </a:spcBef>
            </a:pPr>
            <a:r>
              <a:rPr lang="en-US" dirty="0"/>
              <a:t>What's the advantage of a Lakehouse over a Warehouse?</a:t>
            </a:r>
          </a:p>
          <a:p>
            <a:pPr lvl="1"/>
            <a:r>
              <a:rPr lang="en-US" dirty="0"/>
              <a:t>Lakehouse has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to store unstructured data</a:t>
            </a:r>
          </a:p>
          <a:p>
            <a:pPr lvl="1"/>
            <a:r>
              <a:rPr lang="en-US" dirty="0"/>
              <a:t>Lakehouse storage accessible to Notebooks and Spark Job Definitions that use Spark APIs</a:t>
            </a:r>
          </a:p>
          <a:p>
            <a:pPr lvl="1"/>
            <a:r>
              <a:rPr lang="en-US" dirty="0"/>
              <a:t>Lakehouse provides a platform to run heavily-computational processes for machine learning and AI</a:t>
            </a:r>
          </a:p>
          <a:p>
            <a:pPr>
              <a:spcBef>
                <a:spcPts val="1800"/>
              </a:spcBef>
            </a:pPr>
            <a:r>
              <a:rPr lang="en-US" dirty="0"/>
              <a:t>What's the advantage of a Warehouse over a Lakehouse ?</a:t>
            </a:r>
          </a:p>
          <a:p>
            <a:pPr lvl="1"/>
            <a:r>
              <a:rPr lang="en-US" dirty="0"/>
              <a:t>Warehouse has SQL endpoint that is read-write</a:t>
            </a:r>
          </a:p>
          <a:p>
            <a:pPr lvl="1"/>
            <a:r>
              <a:rPr lang="en-US" dirty="0"/>
              <a:t>Creating tables and adding rows to warehouse accomplished by executing SQL statements</a:t>
            </a:r>
          </a:p>
          <a:p>
            <a:pPr lvl="1"/>
            <a:r>
              <a:rPr lang="en-US" dirty="0"/>
              <a:t>Warehouse provides transactional operations while lakehouse does not</a:t>
            </a:r>
          </a:p>
          <a:p>
            <a:pPr lvl="1"/>
            <a:r>
              <a:rPr lang="en-US" dirty="0"/>
              <a:t>Warehouse serves as a SQL MPP Engine (massively parallel processing engine)</a:t>
            </a:r>
          </a:p>
        </p:txBody>
      </p:sp>
    </p:spTree>
    <p:extLst>
      <p:ext uri="{BB962C8B-B14F-4D97-AF65-F5344CB8AC3E}">
        <p14:creationId xmlns:p14="http://schemas.microsoft.com/office/powerpoint/2010/main" val="11243356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5398-94F2-FD09-3C18-D84E4DAB1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Flow for Building Out Data Warehouse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646FA-74FC-A933-3A79-1DF7B213F0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39923"/>
          </a:xfrm>
        </p:spPr>
        <p:txBody>
          <a:bodyPr/>
          <a:lstStyle/>
          <a:p>
            <a:r>
              <a:rPr lang="en-US" dirty="0"/>
              <a:t>Steps in provisioning a data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workspace associated with premium capacity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lakehouse name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staging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and run notebook to create &amp; populate tables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staging</a:t>
            </a:r>
            <a:r>
              <a:rPr lang="en-US" dirty="0"/>
              <a:t> lakehouse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data warehouse named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sales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Connect to SQL endpoint of data warehouse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Microsoft.Data.SqlClient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Execute SQL statements to create stored procedures in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Execute stored procedure to create a set of tables in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Execute stored procedures to populate each of the tables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semantic model on top of warehouse tables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report which is bound to semantic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879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133F-3523-AF02-62E6-8FDAA2D2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Demo5–</a:t>
            </a:r>
            <a:r>
              <a:rPr lang="en-US" dirty="0" err="1"/>
              <a:t>CreateWarehouse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BE5B5-7CAE-7D87-3A65-78C872F4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853" y="1088534"/>
            <a:ext cx="7007029" cy="5066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9B2804-DC18-0548-225A-8AF29B650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32" y="1088534"/>
            <a:ext cx="3514563" cy="322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8727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Demo5 – </a:t>
            </a:r>
            <a:r>
              <a:rPr lang="en-US" dirty="0" err="1"/>
              <a:t>CreateWarehouse</a:t>
            </a:r>
            <a:r>
              <a:rPr lang="en-US" dirty="0"/>
              <a:t> Provisioning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551819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3199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805937" y="1191250"/>
            <a:ext cx="1521961" cy="5518197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409535" y="3412242"/>
            <a:ext cx="3923924" cy="1282543"/>
            <a:chOff x="2409141" y="3611959"/>
            <a:chExt cx="3923924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09141" y="3997662"/>
              <a:ext cx="2106553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Run Python Notebook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365335" y="1603717"/>
            <a:ext cx="3893664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157327-6ABA-26C5-1D1D-A71DE106A5E5}"/>
              </a:ext>
            </a:extLst>
          </p:cNvPr>
          <p:cNvGrpSpPr/>
          <p:nvPr/>
        </p:nvGrpSpPr>
        <p:grpSpPr>
          <a:xfrm>
            <a:off x="2387569" y="4790228"/>
            <a:ext cx="3945893" cy="1335636"/>
            <a:chOff x="2387175" y="4927599"/>
            <a:chExt cx="3945893" cy="133563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0D19001-284C-1F8E-3FB9-0C5C48FDF6F8}"/>
                </a:ext>
              </a:extLst>
            </p:cNvPr>
            <p:cNvSpPr/>
            <p:nvPr/>
          </p:nvSpPr>
          <p:spPr bwMode="auto">
            <a:xfrm rot="16200000">
              <a:off x="4768006" y="4698172"/>
              <a:ext cx="1335636" cy="1794489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D20F58E0-B7BC-C750-3761-A0626FCE6F2C}"/>
                </a:ext>
              </a:extLst>
            </p:cNvPr>
            <p:cNvSpPr/>
            <p:nvPr/>
          </p:nvSpPr>
          <p:spPr bwMode="auto">
            <a:xfrm>
              <a:off x="2387175" y="5422674"/>
              <a:ext cx="2063365" cy="416500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Run Python Notebook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50212D8-70A3-DA2A-4808-FE5582AD7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9822" y="5011350"/>
              <a:ext cx="1363083" cy="11559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981B2A3-6EAA-9F57-B2BC-45B96504C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163" y="3683217"/>
            <a:ext cx="3481088" cy="31075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4243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6781-C1A4-AA0A-9EAE-3B2C9369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Warehouse and Establishing SQL Connection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DF00DE-A8E0-D703-2C04-6236A44B18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High-level steps for building out data warehouse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data warehouse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Get connection info for SQL endpoint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Establish connection to SQL endpoint and execute SQL statements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99AB9-00A2-A5F2-ECE3-E7B3DA675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52" y="2762750"/>
            <a:ext cx="10452000" cy="39353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6429507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8D73F-CF37-DFCD-4541-8EFF0B79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SqlConnectionWriter</a:t>
            </a:r>
            <a:r>
              <a:rPr lang="en-US" dirty="0"/>
              <a:t>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105F6-D885-BD42-EBFB-143D2C7BE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Demo5-CreateWarehouse</a:t>
            </a:r>
            <a:r>
              <a:rPr lang="en-US" dirty="0"/>
              <a:t> projects includes custom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SqlConnectionWriter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Abstracts away code to establish connection to SQL endpoint and execute SQL statements</a:t>
            </a:r>
          </a:p>
          <a:p>
            <a:pPr lvl="1"/>
            <a:r>
              <a:rPr lang="en-US" dirty="0"/>
              <a:t>Uses classes from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Microsoft.Data.SqlClient</a:t>
            </a:r>
            <a:r>
              <a:rPr lang="en-US" dirty="0"/>
              <a:t> including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SqlConnection</a:t>
            </a:r>
            <a:r>
              <a:rPr lang="en-US" dirty="0"/>
              <a:t> and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SqlCommand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Calls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AzureAdTokenManager.GetAccessTokenForSqlEndPoint</a:t>
            </a:r>
            <a:r>
              <a:rPr lang="en-US" dirty="0"/>
              <a:t> to acquire access token for SQL access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9C07D-9442-9080-EBC6-FB8D73FAA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95" y="2818574"/>
            <a:ext cx="5968327" cy="39854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6730116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4BC80F-7072-4101-186C-4CECF3753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GetAccessTokenForSqlEndPoint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745C3E-22C3-5C6A-E163-0D5F09915F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AzureAdTokenManager</a:t>
            </a:r>
            <a:r>
              <a:rPr lang="en-US" dirty="0"/>
              <a:t> class contain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GetAccessTokenForSqlEndPoint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Authenticates with special application Id used by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Microsoft.Data.SqlClient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Acquires access token with SQL-specific delegated permission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https://database.windows.net//.default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7763F-89CB-2EB3-0F8D-B3B630F3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72" y="2437393"/>
            <a:ext cx="6804086" cy="3916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0290950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82176-ECB0-0041-5E8A-9744A9594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Used To Build Out Data Warehouse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0F768-3E28-F3C7-E375-BF339A455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23275"/>
          </a:xfrm>
        </p:spPr>
        <p:txBody>
          <a:bodyPr/>
          <a:lstStyle/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ItemDefinitions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/SQL</a:t>
            </a:r>
            <a:r>
              <a:rPr lang="en-US" dirty="0"/>
              <a:t> folder contains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*.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sql</a:t>
            </a:r>
            <a:r>
              <a:rPr lang="en-US" dirty="0"/>
              <a:t> files with SQL statements</a:t>
            </a:r>
          </a:p>
          <a:p>
            <a:pPr lvl="1"/>
            <a:r>
              <a:rPr lang="en-US" dirty="0"/>
              <a:t>These are the SQL statements that are executed to build out the tables in the data warehouse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FFA8C-2625-5E18-E1C8-5DA3D11C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187" y="2069829"/>
            <a:ext cx="8275639" cy="47341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9861761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C12-8AFD-E2B8-7F59-F5D44EFE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Out Warehouse with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FB047-F801-791A-7BB6-946EC95E3F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Demo5-CreateWarehouse</a:t>
            </a:r>
            <a:r>
              <a:rPr lang="en-US" dirty="0"/>
              <a:t> application executes SQL to build out warehouse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B97B2-2BFA-4E37-66EF-83B7ED95D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7" y="1830154"/>
            <a:ext cx="9983593" cy="33342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4459943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9094-0688-10EE-868E-00021955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Populate Warehouse by Creating Stored Procedures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ACCDDB-E5FE-F4C0-F746-18958B577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ISV application begins by executing SQL commands to create stored procedures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FF6F3-AC8E-A155-A475-88C7F172A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277" y="1931989"/>
            <a:ext cx="2312497" cy="34867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6FA989-A213-D06F-CB84-2806D3374C8B}"/>
              </a:ext>
            </a:extLst>
          </p:cNvPr>
          <p:cNvSpPr/>
          <p:nvPr/>
        </p:nvSpPr>
        <p:spPr>
          <a:xfrm>
            <a:off x="835565" y="1904922"/>
            <a:ext cx="1521961" cy="445667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87B37AC-9E2D-A0A8-9D65-783410F04E08}"/>
              </a:ext>
            </a:extLst>
          </p:cNvPr>
          <p:cNvSpPr/>
          <p:nvPr/>
        </p:nvSpPr>
        <p:spPr bwMode="auto">
          <a:xfrm>
            <a:off x="2357526" y="3780291"/>
            <a:ext cx="4968561" cy="448836"/>
          </a:xfrm>
          <a:prstGeom prst="rightArrow">
            <a:avLst>
              <a:gd name="adj1" fmla="val 76034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SQL Commands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36A25-533E-97EE-5A73-28F8EEC7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654" y="1931989"/>
            <a:ext cx="2916556" cy="44566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166872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BFF7-17A2-B867-3333-4C26740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Item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BB5F-FB22-7B15-EABA-C6E1661AB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Fabric introduces programming model based on item types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Platform item types</a:t>
            </a:r>
            <a:r>
              <a:rPr lang="en-US" dirty="0"/>
              <a:t> are scoped at tenant level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 item types</a:t>
            </a:r>
            <a:r>
              <a:rPr lang="en-US" dirty="0"/>
              <a:t> are scoped at workspace level</a:t>
            </a:r>
          </a:p>
          <a:p>
            <a:pPr lvl="1"/>
            <a:r>
              <a:rPr lang="en-US" dirty="0"/>
              <a:t>Workspace item types are categorized by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Fabric Workload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Workspace item type </a:t>
            </a:r>
            <a:r>
              <a:rPr lang="en-US" sz="1600" b="1" dirty="0">
                <a:solidFill>
                  <a:srgbClr val="6C0000"/>
                </a:solidFill>
              </a:rPr>
              <a:t>Dataset</a:t>
            </a:r>
            <a:r>
              <a:rPr lang="en-US" dirty="0"/>
              <a:t> has been renamed to </a:t>
            </a:r>
            <a:r>
              <a:rPr lang="en-US" sz="1600" b="1" dirty="0">
                <a:solidFill>
                  <a:srgbClr val="6C0000"/>
                </a:solidFill>
              </a:rPr>
              <a:t>SemanticModel</a:t>
            </a:r>
            <a:endParaRPr lang="en-US" b="1" dirty="0">
              <a:solidFill>
                <a:srgbClr val="6C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86D0C8-62A6-C23E-E994-C6B06866B11E}"/>
              </a:ext>
            </a:extLst>
          </p:cNvPr>
          <p:cNvSpPr/>
          <p:nvPr/>
        </p:nvSpPr>
        <p:spPr bwMode="auto">
          <a:xfrm>
            <a:off x="998293" y="3178872"/>
            <a:ext cx="9812935" cy="362515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575382-4A2D-2246-6070-83767EF3C0E1}"/>
              </a:ext>
            </a:extLst>
          </p:cNvPr>
          <p:cNvGrpSpPr/>
          <p:nvPr/>
        </p:nvGrpSpPr>
        <p:grpSpPr>
          <a:xfrm>
            <a:off x="1090334" y="4079094"/>
            <a:ext cx="9587398" cy="2638522"/>
            <a:chOff x="1090334" y="4079094"/>
            <a:chExt cx="9587398" cy="26385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536222-04C9-8D91-965E-D0EBCA9356F0}"/>
                </a:ext>
              </a:extLst>
            </p:cNvPr>
            <p:cNvSpPr/>
            <p:nvPr/>
          </p:nvSpPr>
          <p:spPr bwMode="auto">
            <a:xfrm>
              <a:off x="1090334" y="4079094"/>
              <a:ext cx="9587398" cy="26385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64008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Workspace Item Types by Workload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D3AB00-B66E-7AB5-5B51-63FB57C026C0}"/>
                </a:ext>
              </a:extLst>
            </p:cNvPr>
            <p:cNvSpPr/>
            <p:nvPr/>
          </p:nvSpPr>
          <p:spPr bwMode="auto">
            <a:xfrm>
              <a:off x="1207383" y="4365336"/>
              <a:ext cx="1778387" cy="2242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DBCCBC-9C70-DA15-A565-590176F6D18D}"/>
                </a:ext>
              </a:extLst>
            </p:cNvPr>
            <p:cNvSpPr/>
            <p:nvPr/>
          </p:nvSpPr>
          <p:spPr bwMode="auto">
            <a:xfrm>
              <a:off x="1330006" y="4614486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SemanticModel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721095B-489C-D30F-2E45-F0780220ECB9}"/>
                </a:ext>
              </a:extLst>
            </p:cNvPr>
            <p:cNvSpPr/>
            <p:nvPr/>
          </p:nvSpPr>
          <p:spPr bwMode="auto">
            <a:xfrm>
              <a:off x="1330006" y="5007905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52F0A6-004A-9E6E-088B-80C2B2C3BF3D}"/>
                </a:ext>
              </a:extLst>
            </p:cNvPr>
            <p:cNvSpPr/>
            <p:nvPr/>
          </p:nvSpPr>
          <p:spPr bwMode="auto">
            <a:xfrm>
              <a:off x="1330006" y="5401322"/>
              <a:ext cx="1524351" cy="275791"/>
            </a:xfrm>
            <a:prstGeom prst="rect">
              <a:avLst/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PaginatedReport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B95E1EC-723D-96B7-7D08-41A5CC5A1DCD}"/>
                </a:ext>
              </a:extLst>
            </p:cNvPr>
            <p:cNvSpPr/>
            <p:nvPr/>
          </p:nvSpPr>
          <p:spPr bwMode="auto">
            <a:xfrm>
              <a:off x="3108394" y="4365336"/>
              <a:ext cx="1778387" cy="2242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Engineering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58856D4-546E-AB23-142B-BED6C1C2C711}"/>
                </a:ext>
              </a:extLst>
            </p:cNvPr>
            <p:cNvSpPr/>
            <p:nvPr/>
          </p:nvSpPr>
          <p:spPr bwMode="auto">
            <a:xfrm>
              <a:off x="3231017" y="4614486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Lakehouse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E687B9-3F31-488A-32B4-1C4BB4617A5A}"/>
                </a:ext>
              </a:extLst>
            </p:cNvPr>
            <p:cNvSpPr/>
            <p:nvPr/>
          </p:nvSpPr>
          <p:spPr bwMode="auto">
            <a:xfrm>
              <a:off x="3231017" y="5007905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Notebook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7D417B-FDE5-C2B2-78FE-B0884C691AE6}"/>
                </a:ext>
              </a:extLst>
            </p:cNvPr>
            <p:cNvSpPr/>
            <p:nvPr/>
          </p:nvSpPr>
          <p:spPr bwMode="auto">
            <a:xfrm>
              <a:off x="3231017" y="5401322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SparkJobDefinition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F05CB48-6796-0BD3-5CE3-B3DC0D620038}"/>
                </a:ext>
              </a:extLst>
            </p:cNvPr>
            <p:cNvSpPr/>
            <p:nvPr/>
          </p:nvSpPr>
          <p:spPr bwMode="auto">
            <a:xfrm>
              <a:off x="3247660" y="6237822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Environment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E800C5-B762-F29C-2DA2-8922779C08F4}"/>
                </a:ext>
              </a:extLst>
            </p:cNvPr>
            <p:cNvSpPr/>
            <p:nvPr/>
          </p:nvSpPr>
          <p:spPr bwMode="auto">
            <a:xfrm>
              <a:off x="8795764" y="4365335"/>
              <a:ext cx="1778387" cy="22429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Science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90D1102-A42F-6AD6-26B3-B083360C9CE2}"/>
                </a:ext>
              </a:extLst>
            </p:cNvPr>
            <p:cNvSpPr/>
            <p:nvPr/>
          </p:nvSpPr>
          <p:spPr bwMode="auto">
            <a:xfrm>
              <a:off x="8918388" y="4614486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MLExperiment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929E045-09B5-E4CE-7305-AA1861F7423B}"/>
                </a:ext>
              </a:extLst>
            </p:cNvPr>
            <p:cNvSpPr/>
            <p:nvPr/>
          </p:nvSpPr>
          <p:spPr bwMode="auto">
            <a:xfrm>
              <a:off x="8918388" y="5007905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MLModel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CD6C3D6-9D65-1C78-BE00-497C62B2D028}"/>
                </a:ext>
              </a:extLst>
            </p:cNvPr>
            <p:cNvSpPr/>
            <p:nvPr/>
          </p:nvSpPr>
          <p:spPr bwMode="auto">
            <a:xfrm>
              <a:off x="5016754" y="4371491"/>
              <a:ext cx="1778387" cy="2242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Warehouse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47A80D-BD82-8844-BAB8-D8B18AE37E5B}"/>
                </a:ext>
              </a:extLst>
            </p:cNvPr>
            <p:cNvSpPr/>
            <p:nvPr/>
          </p:nvSpPr>
          <p:spPr bwMode="auto">
            <a:xfrm>
              <a:off x="5139378" y="4620641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Warehouse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669E29-8A0A-7C6C-B11A-3B33EB9C9B45}"/>
                </a:ext>
              </a:extLst>
            </p:cNvPr>
            <p:cNvSpPr/>
            <p:nvPr/>
          </p:nvSpPr>
          <p:spPr bwMode="auto">
            <a:xfrm>
              <a:off x="5139378" y="5434538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MirroredWarehouse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AD20D58-2F55-24D0-7670-4D6DDDB18D36}"/>
                </a:ext>
              </a:extLst>
            </p:cNvPr>
            <p:cNvSpPr/>
            <p:nvPr/>
          </p:nvSpPr>
          <p:spPr bwMode="auto">
            <a:xfrm>
              <a:off x="6913797" y="4365335"/>
              <a:ext cx="1778387" cy="2249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Real-time Analytics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98038E3-824A-6F24-0345-4BCFC3220100}"/>
                </a:ext>
              </a:extLst>
            </p:cNvPr>
            <p:cNvSpPr/>
            <p:nvPr/>
          </p:nvSpPr>
          <p:spPr bwMode="auto">
            <a:xfrm>
              <a:off x="7036421" y="4614486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KQLDatabase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6D2E059-A091-B363-5B11-5D0A808B485A}"/>
                </a:ext>
              </a:extLst>
            </p:cNvPr>
            <p:cNvSpPr/>
            <p:nvPr/>
          </p:nvSpPr>
          <p:spPr bwMode="auto">
            <a:xfrm>
              <a:off x="7036421" y="5007905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KQLDataConnection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2BC4D13-21EF-48EE-6B37-66030F35F826}"/>
                </a:ext>
              </a:extLst>
            </p:cNvPr>
            <p:cNvSpPr/>
            <p:nvPr/>
          </p:nvSpPr>
          <p:spPr bwMode="auto">
            <a:xfrm>
              <a:off x="7036421" y="5401322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KQLQueryset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A0D0B5E-410E-D73F-A902-3F9B2283CF23}"/>
                </a:ext>
              </a:extLst>
            </p:cNvPr>
            <p:cNvSpPr/>
            <p:nvPr/>
          </p:nvSpPr>
          <p:spPr bwMode="auto">
            <a:xfrm>
              <a:off x="7036421" y="5794740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Eventstream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2BD86AC-E5AD-BD3D-DEAB-76AF3ACC51C8}"/>
                </a:ext>
              </a:extLst>
            </p:cNvPr>
            <p:cNvSpPr/>
            <p:nvPr/>
          </p:nvSpPr>
          <p:spPr bwMode="auto">
            <a:xfrm>
              <a:off x="5139378" y="5020925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DataPipeline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D3C7886-F55F-BCAF-B294-F908E5B2786A}"/>
                </a:ext>
              </a:extLst>
            </p:cNvPr>
            <p:cNvSpPr/>
            <p:nvPr/>
          </p:nvSpPr>
          <p:spPr bwMode="auto">
            <a:xfrm>
              <a:off x="3243353" y="5810668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Shortcut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7F53D-0E47-3EF1-FAA2-AB2B078C6A7B}"/>
              </a:ext>
            </a:extLst>
          </p:cNvPr>
          <p:cNvGrpSpPr/>
          <p:nvPr/>
        </p:nvGrpSpPr>
        <p:grpSpPr>
          <a:xfrm>
            <a:off x="1090334" y="3285118"/>
            <a:ext cx="9587398" cy="736829"/>
            <a:chOff x="1090334" y="3285118"/>
            <a:chExt cx="9587398" cy="73682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576C1CF-0413-A032-96A9-FDFF2AAABED5}"/>
                </a:ext>
              </a:extLst>
            </p:cNvPr>
            <p:cNvSpPr/>
            <p:nvPr/>
          </p:nvSpPr>
          <p:spPr bwMode="auto">
            <a:xfrm>
              <a:off x="1090334" y="3285118"/>
              <a:ext cx="9587398" cy="7368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Platform Item Types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EE5384-FEFF-E433-68C4-773D32CA7D4B}"/>
                </a:ext>
              </a:extLst>
            </p:cNvPr>
            <p:cNvSpPr/>
            <p:nvPr/>
          </p:nvSpPr>
          <p:spPr bwMode="auto">
            <a:xfrm>
              <a:off x="1269342" y="3598043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Capacity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CA60197-3F56-902D-4ACF-C4CF9D8E92D8}"/>
                </a:ext>
              </a:extLst>
            </p:cNvPr>
            <p:cNvSpPr/>
            <p:nvPr/>
          </p:nvSpPr>
          <p:spPr bwMode="auto">
            <a:xfrm>
              <a:off x="3170353" y="3598043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Workspace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EF361C-5734-5585-EE36-05FEF47EBA24}"/>
                </a:ext>
              </a:extLst>
            </p:cNvPr>
            <p:cNvSpPr/>
            <p:nvPr/>
          </p:nvSpPr>
          <p:spPr bwMode="auto">
            <a:xfrm>
              <a:off x="5078714" y="3604198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Connection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3D76ED-B5F3-0659-3761-9C0660D522E3}"/>
              </a:ext>
            </a:extLst>
          </p:cNvPr>
          <p:cNvGrpSpPr/>
          <p:nvPr/>
        </p:nvGrpSpPr>
        <p:grpSpPr>
          <a:xfrm>
            <a:off x="11042523" y="3188268"/>
            <a:ext cx="1115028" cy="1322660"/>
            <a:chOff x="11042523" y="3188268"/>
            <a:chExt cx="1115028" cy="132266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C666A43-781C-7468-DF27-AC8C7DCBC2E3}"/>
                </a:ext>
              </a:extLst>
            </p:cNvPr>
            <p:cNvSpPr/>
            <p:nvPr/>
          </p:nvSpPr>
          <p:spPr bwMode="auto">
            <a:xfrm>
              <a:off x="11042523" y="3188268"/>
              <a:ext cx="1098978" cy="3626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Supported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643FC07-7011-CECA-F414-AF133E404326}"/>
                </a:ext>
              </a:extLst>
            </p:cNvPr>
            <p:cNvSpPr/>
            <p:nvPr/>
          </p:nvSpPr>
          <p:spPr bwMode="auto">
            <a:xfrm>
              <a:off x="11052305" y="4148312"/>
              <a:ext cx="1105246" cy="3626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Unsupported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DAA43F6-EF68-A295-EDC4-F3208344D996}"/>
                </a:ext>
              </a:extLst>
            </p:cNvPr>
            <p:cNvSpPr/>
            <p:nvPr/>
          </p:nvSpPr>
          <p:spPr bwMode="auto">
            <a:xfrm>
              <a:off x="11052305" y="3662119"/>
              <a:ext cx="1105246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Coming Soon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6328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5908D-F80C-63C0-D8DF-10F60F57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Warehouse Tables from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B2109-87AB-7CF3-514A-DC4E16B55D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SQL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INSERT INTO</a:t>
            </a:r>
            <a:r>
              <a:rPr lang="en-US" dirty="0"/>
              <a:t> commands used to populate warehouse tables</a:t>
            </a:r>
          </a:p>
          <a:p>
            <a:pPr lvl="1"/>
            <a:r>
              <a:rPr lang="en-US" dirty="0"/>
              <a:t>SQL command uses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SELECT FROM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staging.dbo.table_name</a:t>
            </a:r>
            <a:r>
              <a:rPr lang="en-US" dirty="0"/>
              <a:t> to pull from lakehouse tables</a:t>
            </a:r>
          </a:p>
          <a:p>
            <a:pPr lvl="1"/>
            <a:r>
              <a:rPr lang="en-US" dirty="0"/>
              <a:t>SQL used to transform and reshape data from normalized schema into star schema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5283C-44A0-D2C0-E25E-D9A1EBD70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203" y="2739531"/>
            <a:ext cx="2447255" cy="2739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3D92E9-12D8-1371-0528-B03FCA97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73" y="2998213"/>
            <a:ext cx="2460102" cy="21613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804D259-4BD9-397E-749B-7AED13548EC0}"/>
              </a:ext>
            </a:extLst>
          </p:cNvPr>
          <p:cNvGrpSpPr/>
          <p:nvPr/>
        </p:nvGrpSpPr>
        <p:grpSpPr>
          <a:xfrm>
            <a:off x="3138738" y="2804841"/>
            <a:ext cx="5918175" cy="1150186"/>
            <a:chOff x="3138738" y="2804841"/>
            <a:chExt cx="5918175" cy="1150186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C8150F6-AE0A-C0F4-357E-CD9BDFA92B06}"/>
                </a:ext>
              </a:extLst>
            </p:cNvPr>
            <p:cNvSpPr/>
            <p:nvPr/>
          </p:nvSpPr>
          <p:spPr bwMode="auto">
            <a:xfrm>
              <a:off x="3138738" y="3190006"/>
              <a:ext cx="5918175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FA4244D-1BD0-3157-E49D-AC1506A2E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4400" y="2804841"/>
              <a:ext cx="4538332" cy="11501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7D3E7A-4055-258C-8EE7-FCB245382B2F}"/>
              </a:ext>
            </a:extLst>
          </p:cNvPr>
          <p:cNvGrpSpPr/>
          <p:nvPr/>
        </p:nvGrpSpPr>
        <p:grpSpPr>
          <a:xfrm>
            <a:off x="3138738" y="4078901"/>
            <a:ext cx="5918175" cy="1399839"/>
            <a:chOff x="3138738" y="4078901"/>
            <a:chExt cx="5918175" cy="1399839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5079972-1A25-1D61-5B3A-90C9E7D4886E}"/>
                </a:ext>
              </a:extLst>
            </p:cNvPr>
            <p:cNvSpPr/>
            <p:nvPr/>
          </p:nvSpPr>
          <p:spPr bwMode="auto">
            <a:xfrm>
              <a:off x="3138738" y="4484732"/>
              <a:ext cx="5918175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25334A-2DEC-A9C2-DBA2-C990C0106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4400" y="4078901"/>
              <a:ext cx="4939560" cy="13998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49096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133F-3523-AF02-62E6-8FDAA2D2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Demo5–</a:t>
            </a:r>
            <a:r>
              <a:rPr lang="en-US" dirty="0" err="1"/>
              <a:t>CreateWarehouse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C0D88A-95FB-42F9-4E5F-CD0F2B242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335" y="4119975"/>
            <a:ext cx="4166480" cy="2349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CA59D7-B8AE-0C78-0FA4-4039A54C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94" y="1086133"/>
            <a:ext cx="7067633" cy="5717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B88D9C-D045-0AA5-CA88-AC5B32D9F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335" y="1150258"/>
            <a:ext cx="4166480" cy="2675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8781864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988927254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OneLake using the ADLS Gen2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01095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Accessing OneLake using the ADLS Gen2 APIs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 Gen2 API</a:t>
            </a:r>
            <a:r>
              <a:rPr lang="en-US" dirty="0"/>
              <a:t>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Configuring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</a:t>
            </a:r>
            <a:r>
              <a:rPr lang="en-US" dirty="0"/>
              <a:t> in the Fabric Admin Portal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Accessing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</a:t>
            </a:r>
            <a:r>
              <a:rPr lang="en-US" dirty="0"/>
              <a:t>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Accessing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</a:t>
            </a:r>
            <a:r>
              <a:rPr lang="en-US" dirty="0"/>
              <a:t>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Azure Storage Explorer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Integrating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r>
              <a:rPr lang="en-US" dirty="0"/>
              <a:t> into a Provisioning Flow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Uploading Files to a Lakehouse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Loading Tables from Files using 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Load Tables</a:t>
            </a:r>
            <a:r>
              <a:rPr lang="en-US" dirty="0"/>
              <a:t> API</a:t>
            </a:r>
          </a:p>
          <a:p>
            <a:pPr marL="852488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9811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0FFD4-C0DB-112A-E030-A76B3BE2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ADLS Gen2 API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04953-41A4-9800-6173-3A914F2EE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2453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ADLS Gen2 APIs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Microsoft's primary REST APIs for interacting with Azure Blog storage and Azure Data Lake storage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ADLS Gen2 APIs can be used for uploading, downloading and transferring files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hlinkClick r:id="rId2"/>
              </a:rPr>
              <a:t>Azure Data Lake Storage Gen2 REST APIs Documentation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ADLS Gen2 API .NET SDK</a:t>
            </a:r>
          </a:p>
          <a:p>
            <a:pPr lvl="1"/>
            <a:r>
              <a:rPr lang="en-US" dirty="0"/>
              <a:t>Set of .NET class wrappers which adds valuable productivity layer when programming in C#</a:t>
            </a:r>
          </a:p>
          <a:p>
            <a:endParaRPr lang="en-US" dirty="0"/>
          </a:p>
          <a:p>
            <a:pPr marL="0" indent="-9525">
              <a:buNone/>
            </a:pPr>
            <a:endParaRPr lang="en-US" dirty="0"/>
          </a:p>
          <a:p>
            <a:pPr lvl="1"/>
            <a:r>
              <a:rPr lang="nl-NL" dirty="0">
                <a:hlinkClick r:id="rId3"/>
              </a:rPr>
              <a:t>ADLS Gen2 API .NET SDK Documentation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CAVEAT</a:t>
            </a:r>
            <a:r>
              <a:rPr lang="en-US" dirty="0"/>
              <a:t>: None of the ADLS documentation discusses working with OneLake</a:t>
            </a:r>
          </a:p>
          <a:p>
            <a:pPr lvl="1"/>
            <a:r>
              <a:rPr lang="en-US" dirty="0"/>
              <a:t>Some functionality provided by ADLS Gen2 APIs not available when accessing OneLake</a:t>
            </a:r>
          </a:p>
          <a:p>
            <a:pPr lvl="1"/>
            <a:r>
              <a:rPr lang="en-US" dirty="0"/>
              <a:t>Examples of these features includes creating storage containers and programming permissions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AB1A7-43EB-D082-83BE-C61FAFE31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064" y="3944665"/>
            <a:ext cx="5391902" cy="6858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30340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C286-35CB-205D-D53A-49123A9A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OneLake in the Fabric Admin Portal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07149-DE7A-DBD2-7E58-68167536B3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Access to OneLake using ADLS Gen2 APIs can be enabled/disabled</a:t>
            </a:r>
          </a:p>
          <a:p>
            <a:pPr lvl="1"/>
            <a:r>
              <a:rPr lang="en-US" dirty="0"/>
              <a:t>These settings must be enabled to successfully access to OneLake storage</a:t>
            </a:r>
          </a:p>
          <a:p>
            <a:pPr lvl="1"/>
            <a:r>
              <a:rPr lang="en-US" dirty="0"/>
              <a:t>They are enabled by default but can be disabled by Fabric Administrator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0372B-CB5E-987C-0EF4-5B73D9077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140" y="2498101"/>
            <a:ext cx="9079585" cy="32689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46911389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EFE1-FE5C-BC55-475C-525079E69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Accessing OneLake using ADLS Gen2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F4CDE-E878-45F2-CDBC-4C88C5E96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532010"/>
          </a:xfrm>
        </p:spPr>
        <p:txBody>
          <a:bodyPr/>
          <a:lstStyle/>
          <a:p>
            <a:r>
              <a:rPr lang="en-US" dirty="0"/>
              <a:t>All access to Azure storage for OneLake accessible through a single URL</a:t>
            </a:r>
          </a:p>
          <a:p>
            <a:pPr lvl="1"/>
            <a:r>
              <a:rPr lang="en-US" sz="1800" dirty="0"/>
              <a:t>Base URL for Fabric public </a:t>
            </a:r>
            <a:r>
              <a:rPr lang="en-US" dirty="0"/>
              <a:t>c</a:t>
            </a:r>
            <a:r>
              <a:rPr lang="en-US" sz="1800" dirty="0"/>
              <a:t>loud is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https://onelake.dfs.fabric.microsoft.com</a:t>
            </a:r>
            <a:endParaRPr lang="en-US" sz="1800" dirty="0"/>
          </a:p>
          <a:p>
            <a:pPr lvl="1"/>
            <a:r>
              <a:rPr lang="en-US" dirty="0"/>
              <a:t>Base URL of OneLake will be different when accessing other Microsoft clouds</a:t>
            </a:r>
          </a:p>
          <a:p>
            <a:pPr>
              <a:spcBef>
                <a:spcPts val="1800"/>
              </a:spcBef>
            </a:pPr>
            <a:r>
              <a:rPr lang="en-US" dirty="0"/>
              <a:t>Access lakehouse storage using name of workspace and name of lakehouse/warehouse</a:t>
            </a:r>
          </a:p>
          <a:p>
            <a:pPr lvl="1"/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https://onelake.dfs.fabric.microsoft.com</a:t>
            </a:r>
            <a:r>
              <a:rPr lang="en-US" sz="1600" dirty="0"/>
              <a:t>/{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WORKSPACE_NAME</a:t>
            </a:r>
            <a:r>
              <a:rPr lang="en-US" sz="1600" dirty="0"/>
              <a:t>}/{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ITEM_NAME</a:t>
            </a:r>
            <a:r>
              <a:rPr lang="en-US" sz="1600" dirty="0"/>
              <a:t>}.{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ITEM_TYPE</a:t>
            </a:r>
            <a:r>
              <a:rPr lang="en-US" sz="1600" dirty="0"/>
              <a:t>}/{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FILE_PATH</a:t>
            </a:r>
            <a:r>
              <a:rPr lang="en-US" sz="1600" dirty="0"/>
              <a:t>}/{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FILE_NAME</a:t>
            </a:r>
            <a:r>
              <a:rPr lang="en-US" sz="1600" dirty="0"/>
              <a:t>}</a:t>
            </a:r>
          </a:p>
          <a:p>
            <a:pPr>
              <a:spcBef>
                <a:spcPts val="1800"/>
              </a:spcBef>
            </a:pPr>
            <a:r>
              <a:rPr lang="en-US" dirty="0"/>
              <a:t>Access lakehouse storage using Id of workspace and Id of item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Using IDs instead of names is much less problematic</a:t>
            </a:r>
          </a:p>
          <a:p>
            <a:pPr lvl="1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https://onelake.dfs.fabric.microsoft.com</a:t>
            </a:r>
            <a:r>
              <a:rPr lang="en-US" dirty="0"/>
              <a:t>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WORKSPACE_ID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ITEM_ID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FILE_PATH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FILE_NAME</a:t>
            </a:r>
            <a:r>
              <a:rPr lang="en-US" dirty="0"/>
              <a:t>}</a:t>
            </a:r>
          </a:p>
          <a:p>
            <a:pPr>
              <a:spcBef>
                <a:spcPts val="1800"/>
              </a:spcBef>
            </a:pPr>
            <a:r>
              <a:rPr lang="en-US" dirty="0"/>
              <a:t>OneLake also supports the Azure Blob Filesystem driver (ABFS)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abfss</a:t>
            </a:r>
            <a:r>
              <a:rPr lang="en-US" dirty="0"/>
              <a:t>://{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WORKSPACE_ID</a:t>
            </a:r>
            <a:r>
              <a:rPr lang="en-US" dirty="0"/>
              <a:t>}@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onelake.dfs.fabric.microsoft.com</a:t>
            </a:r>
            <a:r>
              <a:rPr lang="en-US" dirty="0"/>
              <a:t>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ITEM_ID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FILE_PATH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FILE_NAME</a:t>
            </a:r>
            <a:r>
              <a:rPr lang="en-US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78094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892753-D700-57E8-96B4-A9849542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31" y="1091932"/>
            <a:ext cx="8510056" cy="5603875"/>
          </a:xfrm>
          <a:prstGeom prst="rect">
            <a:avLst/>
          </a:prstGeom>
        </p:spPr>
      </p:pic>
      <p:sp>
        <p:nvSpPr>
          <p:cNvPr id="27" name="Arrow: Left 26">
            <a:extLst>
              <a:ext uri="{FF2B5EF4-FFF2-40B4-BE49-F238E27FC236}">
                <a16:creationId xmlns:a16="http://schemas.microsoft.com/office/drawing/2014/main" id="{276753C0-0F88-A2D0-4FC6-2FEEF957CBAA}"/>
              </a:ext>
            </a:extLst>
          </p:cNvPr>
          <p:cNvSpPr/>
          <p:nvPr/>
        </p:nvSpPr>
        <p:spPr bwMode="auto">
          <a:xfrm>
            <a:off x="1544223" y="2222482"/>
            <a:ext cx="2036570" cy="343257"/>
          </a:xfrm>
          <a:prstGeom prst="leftArrow">
            <a:avLst>
              <a:gd name="adj1" fmla="val 62389"/>
              <a:gd name="adj2" fmla="val 54646"/>
            </a:avLst>
          </a:prstGeom>
          <a:solidFill>
            <a:schemeClr val="accent4"/>
          </a:solidFill>
          <a:ln w="1905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create new connection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DF0A394-F5EA-B6B9-68D8-11E26781A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41" y="1089760"/>
            <a:ext cx="8510056" cy="560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BDC8-5ECF-4269-E78D-E0415E15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OneLake using Azure Storage Explorer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12605-85AA-04BA-E968-C802748A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240" y="1645968"/>
            <a:ext cx="5946058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BC4537-02FF-C1D4-1490-8BCB9291D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105" y="1645968"/>
            <a:ext cx="5946058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94800-A0BC-4E3C-754C-58FFCF2FB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443" y="1641281"/>
            <a:ext cx="5946058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C372CB-6D11-8CE0-0B6B-A1715824F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953" y="1648140"/>
            <a:ext cx="5946058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F1959AD-099B-CE00-3F2A-759E1A1E2D9E}"/>
              </a:ext>
            </a:extLst>
          </p:cNvPr>
          <p:cNvGrpSpPr/>
          <p:nvPr/>
        </p:nvGrpSpPr>
        <p:grpSpPr>
          <a:xfrm>
            <a:off x="2414772" y="3407511"/>
            <a:ext cx="5640447" cy="1633672"/>
            <a:chOff x="1887664" y="1824898"/>
            <a:chExt cx="6203476" cy="195894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A61480B-D0A1-1835-565D-B47B1FD0D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6292" r="47275" b="61688"/>
            <a:stretch/>
          </p:blipFill>
          <p:spPr>
            <a:xfrm>
              <a:off x="1887664" y="1824898"/>
              <a:ext cx="6203476" cy="19589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53C203-B0EE-B7D2-AFD3-B158BC3CFA09}"/>
                </a:ext>
              </a:extLst>
            </p:cNvPr>
            <p:cNvSpPr/>
            <p:nvPr/>
          </p:nvSpPr>
          <p:spPr bwMode="auto">
            <a:xfrm>
              <a:off x="4888785" y="3024810"/>
              <a:ext cx="2984265" cy="400050"/>
            </a:xfrm>
            <a:prstGeom prst="rect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4657F86-9CB1-0400-BD27-C821950367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933" y="1654999"/>
            <a:ext cx="5946058" cy="44958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BBF7AD-4823-66C0-B74B-FA3111132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954" y="1111709"/>
            <a:ext cx="8510056" cy="560387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72F110-C96D-2E90-E187-1CAE82853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329" y="1093387"/>
            <a:ext cx="8915571" cy="565673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72849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1E090-ED64-7FB3-D7DA-BFB8C4A28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32019" y="2536938"/>
            <a:ext cx="6412057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7752EC1F-F947-F541-FA27-B3F153986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ISV Flow using ADLS GEN2 APIs and Load Table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AAF24-3748-9EAF-91B9-09760A80C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New integration flow to populate delta tables from uploaded data files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ADLS Gen2 API</a:t>
            </a:r>
            <a:r>
              <a:rPr lang="en-US" dirty="0"/>
              <a:t> used to upload CSV and/or PARQUET files to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in lakehouse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Tables – Load Table</a:t>
            </a:r>
            <a:r>
              <a:rPr lang="en-US" dirty="0"/>
              <a:t> API used to load delta table from data file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3585349" y="2721243"/>
            <a:ext cx="5930127" cy="2996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7CCC8CA-2808-0C4B-6B16-04C74461C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8879" y="2769517"/>
            <a:ext cx="268960" cy="2415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1390905" y="3011105"/>
            <a:ext cx="1171782" cy="2442521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D19001-284C-1F8E-3FB9-0C5C48FDF6F8}"/>
              </a:ext>
            </a:extLst>
          </p:cNvPr>
          <p:cNvSpPr/>
          <p:nvPr/>
        </p:nvSpPr>
        <p:spPr bwMode="auto">
          <a:xfrm>
            <a:off x="3841236" y="3131071"/>
            <a:ext cx="2662175" cy="2404181"/>
          </a:xfrm>
          <a:prstGeom prst="rect">
            <a:avLst/>
          </a:prstGeom>
          <a:solidFill>
            <a:srgbClr val="CD7F32">
              <a:alpha val="50196"/>
            </a:srgb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Files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section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8F839-D8E2-24B9-F126-6C7F7DE639DB}"/>
              </a:ext>
            </a:extLst>
          </p:cNvPr>
          <p:cNvSpPr/>
          <p:nvPr/>
        </p:nvSpPr>
        <p:spPr bwMode="auto">
          <a:xfrm>
            <a:off x="6503411" y="3131070"/>
            <a:ext cx="2662175" cy="2404181"/>
          </a:xfrm>
          <a:prstGeom prst="rect">
            <a:avLst/>
          </a:prstGeom>
          <a:solidFill>
            <a:schemeClr val="bg1">
              <a:lumMod val="65000"/>
              <a:alpha val="50196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Tables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section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84BE7D-260A-C3DE-BF4C-B30A86353D17}"/>
              </a:ext>
            </a:extLst>
          </p:cNvPr>
          <p:cNvGrpSpPr/>
          <p:nvPr/>
        </p:nvGrpSpPr>
        <p:grpSpPr>
          <a:xfrm>
            <a:off x="2562687" y="3331761"/>
            <a:ext cx="3770913" cy="1775187"/>
            <a:chOff x="2419812" y="3541311"/>
            <a:chExt cx="3770913" cy="177518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D571347-A242-5B39-0845-E104B9BA7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7508" y="3541311"/>
              <a:ext cx="2093217" cy="17751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D20F58E0-B7BC-C750-3761-A0626FCE6F2C}"/>
                </a:ext>
              </a:extLst>
            </p:cNvPr>
            <p:cNvSpPr/>
            <p:nvPr/>
          </p:nvSpPr>
          <p:spPr bwMode="auto">
            <a:xfrm>
              <a:off x="2419812" y="4023735"/>
              <a:ext cx="1762721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ADLS Gen2 API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2313D46-5E7E-A38A-7AF5-9ABAA893FC49}"/>
              </a:ext>
            </a:extLst>
          </p:cNvPr>
          <p:cNvGrpSpPr/>
          <p:nvPr/>
        </p:nvGrpSpPr>
        <p:grpSpPr>
          <a:xfrm>
            <a:off x="2557871" y="3331762"/>
            <a:ext cx="6319563" cy="1775186"/>
            <a:chOff x="2414996" y="3541312"/>
            <a:chExt cx="6319563" cy="177518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C27E4B2-782B-628D-56C6-2C77991BD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9794" y="3541312"/>
              <a:ext cx="2034765" cy="17751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14996" y="4497903"/>
              <a:ext cx="4392204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Tables – Load Table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69254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Demo6-OnelakeFileWriter Provisioning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551819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3199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805937" y="1191250"/>
            <a:ext cx="1521961" cy="5518197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409535" y="3412242"/>
            <a:ext cx="3923924" cy="1282543"/>
            <a:chOff x="2409141" y="3611959"/>
            <a:chExt cx="3923924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09141" y="3997662"/>
              <a:ext cx="2106553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Tables –Load Table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365335" y="1603717"/>
            <a:ext cx="3893664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1B420B-DBEA-C730-F672-3C942ADDC294}"/>
              </a:ext>
            </a:extLst>
          </p:cNvPr>
          <p:cNvGrpSpPr/>
          <p:nvPr/>
        </p:nvGrpSpPr>
        <p:grpSpPr>
          <a:xfrm>
            <a:off x="2387569" y="4790228"/>
            <a:ext cx="3945893" cy="1335636"/>
            <a:chOff x="2387569" y="4790228"/>
            <a:chExt cx="3945893" cy="133563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1157327-6ABA-26C5-1D1D-A71DE106A5E5}"/>
                </a:ext>
              </a:extLst>
            </p:cNvPr>
            <p:cNvGrpSpPr/>
            <p:nvPr/>
          </p:nvGrpSpPr>
          <p:grpSpPr>
            <a:xfrm>
              <a:off x="2387569" y="4790228"/>
              <a:ext cx="3945893" cy="1335636"/>
              <a:chOff x="2387175" y="4927599"/>
              <a:chExt cx="3945893" cy="1335636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0D19001-284C-1F8E-3FB9-0C5C48FDF6F8}"/>
                  </a:ext>
                </a:extLst>
              </p:cNvPr>
              <p:cNvSpPr/>
              <p:nvPr/>
            </p:nvSpPr>
            <p:spPr bwMode="auto">
              <a:xfrm rot="16200000">
                <a:off x="4768006" y="4698172"/>
                <a:ext cx="1335636" cy="1794489"/>
              </a:xfrm>
              <a:prstGeom prst="rect">
                <a:avLst/>
              </a:prstGeom>
              <a:solidFill>
                <a:srgbClr val="CD7F32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bronze layer</a:t>
                </a:r>
              </a:p>
            </p:txBody>
          </p:sp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D20F58E0-B7BC-C750-3761-A0626FCE6F2C}"/>
                  </a:ext>
                </a:extLst>
              </p:cNvPr>
              <p:cNvSpPr/>
              <p:nvPr/>
            </p:nvSpPr>
            <p:spPr bwMode="auto">
              <a:xfrm>
                <a:off x="2387175" y="5422674"/>
                <a:ext cx="2063365" cy="416500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ALDLS Gen2 API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24C689-9EAB-B7D9-CD1F-F36435FE6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019" b="13656"/>
            <a:stretch/>
          </p:blipFill>
          <p:spPr>
            <a:xfrm>
              <a:off x="4611759" y="4850822"/>
              <a:ext cx="1371932" cy="12402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E92DA4DD-A682-3E8A-CAFC-B8070B0B61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1236" y="3597204"/>
            <a:ext cx="4915540" cy="31696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918837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60D2-0C3A-FF73-180A-BF52C469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Demo1–</a:t>
            </a:r>
            <a:r>
              <a:rPr lang="en-US" dirty="0" err="1"/>
              <a:t>GettingStarted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706423-4067-8F98-A82D-33E24E1E60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431161"/>
          </a:xfrm>
        </p:spPr>
        <p:txBody>
          <a:bodyPr/>
          <a:lstStyle/>
          <a:p>
            <a:r>
              <a:rPr lang="en-US" dirty="0"/>
              <a:t>One of eight developer samples included with workshop content</a:t>
            </a:r>
          </a:p>
          <a:p>
            <a:pPr lvl="1"/>
            <a:r>
              <a:rPr lang="en-US" dirty="0"/>
              <a:t>Downloaded from GitHub repository at </a:t>
            </a:r>
            <a:r>
              <a:rPr lang="en-US" dirty="0">
                <a:hlinkClick r:id="rId2"/>
              </a:rPr>
              <a:t>https://github.com/PowerBiDevCamp/FabConWorkshop2024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Created as simple console application created using C# and .NET 8</a:t>
            </a:r>
          </a:p>
          <a:p>
            <a:pPr lvl="1"/>
            <a:r>
              <a:rPr lang="en-US" dirty="0"/>
              <a:t>Can be opened and run using any version of Visual Studio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5A78B-8B0D-40BB-5E4C-05099220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384" y="2757005"/>
            <a:ext cx="3970161" cy="395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25713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D0552-B770-FF52-EF7B-A650F76D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Examining the Demo6-OnelakeFileWriter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97515-32AE-64CA-8CC6-52A8ABD6C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2531462"/>
          </a:xfrm>
        </p:spPr>
        <p:txBody>
          <a:bodyPr/>
          <a:lstStyle/>
          <a:p>
            <a:r>
              <a:rPr lang="en-US" dirty="0"/>
              <a:t>Base URL for OneLake maintained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AppSettings.cs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Demo6-OnelakeFileWriter</a:t>
            </a:r>
            <a:r>
              <a:rPr lang="en-US" dirty="0"/>
              <a:t> project contains a class named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OneLakeFileWriter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This class abstracts way code that uploads files to lakehouse storage using ADLS Gen2 APIs</a:t>
            </a:r>
          </a:p>
          <a:p>
            <a:pPr lvl="1"/>
            <a:r>
              <a:rPr lang="en-US" dirty="0"/>
              <a:t>Requires project dependencies on .NET packages named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Azure.Storage.Files.DataLake</a:t>
            </a:r>
            <a:r>
              <a:rPr lang="en-US" dirty="0"/>
              <a:t> and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Azure.Identity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C605B-5F3A-7BC6-C355-C19479C05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68" y="1712304"/>
            <a:ext cx="4941708" cy="7805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53400B-90D9-BC6C-62EA-F02366C10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62"/>
          <a:stretch/>
        </p:blipFill>
        <p:spPr>
          <a:xfrm>
            <a:off x="1335267" y="3900436"/>
            <a:ext cx="7835617" cy="27635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04605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AE3C-AD8E-6B48-2DB3-CBD07126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of OneLakeTokenCredentials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7EEC5-BFE1-92CD-CEF6-18B9BD9FF3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OneLakeFileWriter</a:t>
            </a:r>
            <a:r>
              <a:rPr lang="en-US" dirty="0"/>
              <a:t> relies on utility class named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TokenCredential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TokenCredential</a:t>
            </a:r>
            <a:r>
              <a:rPr lang="en-US" dirty="0"/>
              <a:t> used to acquire access token with delegated permission for Azure storage</a:t>
            </a:r>
          </a:p>
          <a:p>
            <a:pPr lvl="1"/>
            <a:r>
              <a:rPr lang="en-US" dirty="0"/>
              <a:t>The delegated permissions required is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https://storage.azure.com/user_impersonation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EAF53-39C4-0C5C-363D-FC286F36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20" y="2489931"/>
            <a:ext cx="10095633" cy="28187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5954866"/>
      </p:ext>
    </p:extLst>
  </p:cSld>
  <p:clrMapOvr>
    <a:masterClrMapping/>
  </p:clrMapOvr>
  <p:transition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A45E4-9456-78C0-C757-96DCC6D0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 of OneLakeFileWriter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DFB1B-9C02-E9C2-2DB3-9CD43C09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34" y="1182303"/>
            <a:ext cx="10078857" cy="55062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0358275"/>
      </p:ext>
    </p:extLst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BD5D-BF53-C342-E790-A33F4ED5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Data Files and Loading as Delta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93D83-CC8D-C430-4612-59B433C37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23" y="1224376"/>
            <a:ext cx="10135478" cy="50982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65775914"/>
      </p:ext>
    </p:extLst>
  </p:cSld>
  <p:clrMapOvr>
    <a:masterClrMapping/>
  </p:clrMapOvr>
  <p:transition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12821-CC53-12F0-46CF-FA709B5E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FabricUserApi.LoadLakehouseTableFromParquet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C9696-A910-B540-8C09-F77360287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LoadLakehouseTableFromParquet</a:t>
            </a:r>
            <a:r>
              <a:rPr lang="en-US" dirty="0"/>
              <a:t> used to load delta table from parquet file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</a:t>
            </a:r>
          </a:p>
          <a:p>
            <a:pPr lvl="1"/>
            <a:r>
              <a:rPr lang="en-US" dirty="0"/>
              <a:t>This method calls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Tables – Load Table</a:t>
            </a:r>
            <a:r>
              <a:rPr lang="en-US" dirty="0"/>
              <a:t> endpoint in Fabric User API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FabricUserApi</a:t>
            </a:r>
            <a:r>
              <a:rPr lang="en-US" dirty="0"/>
              <a:t> also contains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LoadLakehouseTableFromCsv</a:t>
            </a:r>
            <a:r>
              <a:rPr lang="en-US" dirty="0"/>
              <a:t> method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4319C-5F31-CD3B-C1F5-1F479D3DA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138" y="2500097"/>
            <a:ext cx="9956278" cy="25767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9133695"/>
      </p:ext>
    </p:extLst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2336-6AE0-6BFD-3271-25DD8B29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Demo6-OneLakeFileWriter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AC11C-799B-B1D0-599A-C6C14BD4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66" y="1107536"/>
            <a:ext cx="5780771" cy="5589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6A76C7-3F8F-349F-7F2F-F2C9A4519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105" y="1107536"/>
            <a:ext cx="3994174" cy="26548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6A2EEE-4142-4F3F-0E69-886E5D293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105" y="4074177"/>
            <a:ext cx="3994174" cy="2272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0631997"/>
      </p:ext>
    </p:extLst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2373143833"/>
      </p:ext>
    </p:extLst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OneLake Shortcuts and Data Pipelines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39923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Creating OneLake Shortcuts and Data Pipelines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Waiting on Fabric CRUD API for Connections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OneLake Shortcut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Shortcuts by Hand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Shortcuts using the Fabric User APIs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Integrating Shortcuts into a Provisioning Flow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Data Pipeline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Data Pipelines by Hand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Data Pipelines using the Fabric User APIs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Integrating Data Pipelines into a Provisioning Flow</a:t>
            </a:r>
          </a:p>
          <a:p>
            <a:pPr marL="852488" lvl="1" indent="-457200">
              <a:buFont typeface="+mj-lt"/>
              <a:buAutoNum type="arabicPeriod"/>
            </a:pPr>
            <a:endParaRPr lang="en-US" dirty="0"/>
          </a:p>
          <a:p>
            <a:pPr marL="852488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8977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AAE6-EA4F-4C4A-F101-ADE2CF93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on Fabric CRUD API for Connections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346DB-5EB5-99F5-2369-5C13494F7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47453"/>
          </a:xfrm>
        </p:spPr>
        <p:txBody>
          <a:bodyPr/>
          <a:lstStyle/>
          <a:p>
            <a:r>
              <a:rPr lang="en-US" dirty="0"/>
              <a:t>As of March 2024, there is no Connections API </a:t>
            </a:r>
          </a:p>
          <a:p>
            <a:pPr lvl="1"/>
            <a:r>
              <a:rPr lang="en-US" dirty="0"/>
              <a:t>CRUD API for Connections expected by May 2024</a:t>
            </a:r>
          </a:p>
          <a:p>
            <a:pPr lvl="1"/>
            <a:endParaRPr lang="en-US" dirty="0"/>
          </a:p>
          <a:p>
            <a:r>
              <a:rPr lang="en-US" dirty="0"/>
              <a:t>Lack of connections API causes blocking issues for some workspace item</a:t>
            </a:r>
          </a:p>
          <a:p>
            <a:pPr lvl="1"/>
            <a:r>
              <a:rPr lang="en-US" dirty="0"/>
              <a:t>Semantic Models</a:t>
            </a:r>
          </a:p>
          <a:p>
            <a:pPr lvl="1"/>
            <a:r>
              <a:rPr lang="en-US" dirty="0"/>
              <a:t>Shortcuts</a:t>
            </a:r>
          </a:p>
          <a:p>
            <a:pPr lvl="1"/>
            <a:r>
              <a:rPr lang="en-US" dirty="0"/>
              <a:t>Data Pipelines</a:t>
            </a:r>
          </a:p>
          <a:p>
            <a:pPr lvl="1"/>
            <a:endParaRPr lang="en-US" dirty="0"/>
          </a:p>
          <a:p>
            <a:r>
              <a:rPr lang="en-US" dirty="0"/>
              <a:t>In the meantime….</a:t>
            </a:r>
          </a:p>
          <a:p>
            <a:pPr lvl="1"/>
            <a:r>
              <a:rPr lang="en-US" dirty="0"/>
              <a:t>Create connections by hand and hardcode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ConnectionId</a:t>
            </a:r>
            <a:r>
              <a:rPr lang="en-US" dirty="0"/>
              <a:t> into test code</a:t>
            </a:r>
          </a:p>
        </p:txBody>
      </p:sp>
    </p:spTree>
    <p:extLst>
      <p:ext uri="{BB962C8B-B14F-4D97-AF65-F5344CB8AC3E}">
        <p14:creationId xmlns:p14="http://schemas.microsoft.com/office/powerpoint/2010/main" val="33030961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D17D-6617-6AAF-BFD1-B6A43E3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OneLake Shortcut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5DEC7-86B1-2B20-96C9-F6827F38F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93812"/>
          </a:xfrm>
        </p:spPr>
        <p:txBody>
          <a:bodyPr/>
          <a:lstStyle/>
          <a:p>
            <a:r>
              <a:rPr lang="en-US" dirty="0"/>
              <a:t>What is a OneLake shortcut?</a:t>
            </a:r>
          </a:p>
          <a:p>
            <a:pPr lvl="1"/>
            <a:r>
              <a:rPr lang="en-US" dirty="0"/>
              <a:t>A shortcut is an OneLake object that points to another internal or external storage locations</a:t>
            </a:r>
          </a:p>
          <a:p>
            <a:pPr lvl="1"/>
            <a:r>
              <a:rPr lang="en-US" dirty="0"/>
              <a:t>Shortcuts can be created in lakehouses and Kusto Query Language (KQL) databases</a:t>
            </a:r>
          </a:p>
          <a:p>
            <a:pPr lvl="1"/>
            <a:r>
              <a:rPr lang="en-US" dirty="0"/>
              <a:t>OneLake supports shortcuts targeting external locations in ADLS storage, Amazon S3 storage and Dataverse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Shortcuts behave like symbolic links</a:t>
            </a:r>
          </a:p>
          <a:p>
            <a:pPr lvl="1"/>
            <a:r>
              <a:rPr lang="en-US" dirty="0"/>
              <a:t>Shortcuts are independent object from the target source</a:t>
            </a:r>
          </a:p>
          <a:p>
            <a:pPr lvl="1"/>
            <a:r>
              <a:rPr lang="en-US" dirty="0"/>
              <a:t>If you delete a shortcut, the target remains unaffected</a:t>
            </a:r>
          </a:p>
          <a:p>
            <a:pPr lvl="1"/>
            <a:r>
              <a:rPr lang="en-US" dirty="0"/>
              <a:t>If you move, rename, or delete a target path, the shortcut can break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D68D6F-A544-E95A-804A-2B7E87DFCD6C}"/>
              </a:ext>
            </a:extLst>
          </p:cNvPr>
          <p:cNvGrpSpPr/>
          <p:nvPr/>
        </p:nvGrpSpPr>
        <p:grpSpPr>
          <a:xfrm>
            <a:off x="798042" y="2929845"/>
            <a:ext cx="4993055" cy="2028797"/>
            <a:chOff x="1026642" y="2815545"/>
            <a:chExt cx="4993055" cy="20287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097471-2B2E-760B-361B-7088C380E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5698" y="2815545"/>
              <a:ext cx="3613999" cy="20287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AF36D7F-139E-0CE5-6D78-42F2FFAC378C}"/>
                </a:ext>
              </a:extLst>
            </p:cNvPr>
            <p:cNvSpPr/>
            <p:nvPr/>
          </p:nvSpPr>
          <p:spPr bwMode="auto">
            <a:xfrm>
              <a:off x="1026642" y="3627875"/>
              <a:ext cx="1573581" cy="592426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has unique icons</a:t>
              </a: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2D13F8-C9E6-B18D-1FF1-4548406A5FAE}"/>
              </a:ext>
            </a:extLst>
          </p:cNvPr>
          <p:cNvGrpSpPr/>
          <p:nvPr/>
        </p:nvGrpSpPr>
        <p:grpSpPr>
          <a:xfrm>
            <a:off x="5791097" y="2955765"/>
            <a:ext cx="5905501" cy="1506409"/>
            <a:chOff x="5617663" y="3253436"/>
            <a:chExt cx="6498135" cy="16575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B3411F-E6D3-BF5F-2F64-99FCFCE01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1633" y="3253436"/>
              <a:ext cx="4944165" cy="16575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5173454-B673-77B9-C368-73006319FE32}"/>
                </a:ext>
              </a:extLst>
            </p:cNvPr>
            <p:cNvSpPr/>
            <p:nvPr/>
          </p:nvSpPr>
          <p:spPr bwMode="auto">
            <a:xfrm flipH="1">
              <a:off x="5617663" y="3950165"/>
              <a:ext cx="2046788" cy="673622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acts as pointer to storage location</a:t>
              </a:r>
              <a:endPara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4672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F0EB03-6182-2578-E9CD-1FB6A820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C# Classes in Models Folder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63D56-6066-3A4C-0A69-15436E344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815608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C0000"/>
                </a:solidFill>
              </a:rPr>
              <a:t>FabricPermissionScopes</a:t>
            </a:r>
            <a:r>
              <a:rPr lang="en-US" dirty="0"/>
              <a:t> - delegated permission scopes for Fabric User API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C0000"/>
                </a:solidFill>
              </a:rPr>
              <a:t>FabricUserApiModels.cs</a:t>
            </a:r>
            <a:r>
              <a:rPr lang="en-US" dirty="0"/>
              <a:t> - serialization classes to convert between JSON and .NET objects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E7A38-C374-BB2B-7EB9-F065F2553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49" y="2275647"/>
            <a:ext cx="3970161" cy="39519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A99B11-9F79-8AE8-3E1A-B9E6B36D793C}"/>
              </a:ext>
            </a:extLst>
          </p:cNvPr>
          <p:cNvSpPr/>
          <p:nvPr/>
        </p:nvSpPr>
        <p:spPr bwMode="auto">
          <a:xfrm>
            <a:off x="1249043" y="3968790"/>
            <a:ext cx="2577523" cy="50381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969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3835DB-4FA4-C029-DD5F-7E23B4BB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268459"/>
            <a:ext cx="11087100" cy="44952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6EBE7D5D-3291-2140-A077-A923B0C7066D}"/>
              </a:ext>
            </a:extLst>
          </p:cNvPr>
          <p:cNvSpPr/>
          <p:nvPr/>
        </p:nvSpPr>
        <p:spPr bwMode="auto">
          <a:xfrm>
            <a:off x="1164692" y="2307521"/>
            <a:ext cx="655919" cy="333348"/>
          </a:xfrm>
          <a:prstGeom prst="rightArrow">
            <a:avLst/>
          </a:prstGeom>
          <a:solidFill>
            <a:schemeClr val="accent4"/>
          </a:solidFill>
          <a:ln w="28575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F0052-A088-3262-3341-34413622C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Shortcuts by Hand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E1E809-FD83-9C49-4F82-DF9A3FE7D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1" y="1206975"/>
            <a:ext cx="8216900" cy="46191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1942E8D-4DDA-81A2-5728-910E60696B57}"/>
              </a:ext>
            </a:extLst>
          </p:cNvPr>
          <p:cNvSpPr/>
          <p:nvPr/>
        </p:nvSpPr>
        <p:spPr bwMode="auto">
          <a:xfrm>
            <a:off x="2302261" y="3540772"/>
            <a:ext cx="819150" cy="523875"/>
          </a:xfrm>
          <a:prstGeom prst="rightArrow">
            <a:avLst/>
          </a:prstGeom>
          <a:solidFill>
            <a:schemeClr val="accent4"/>
          </a:solidFill>
          <a:ln w="28575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1A800F-C86D-5760-F598-A5BFDCF7A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410" y="1163246"/>
            <a:ext cx="8324849" cy="46680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C9A983-4A64-E6C2-9EFE-54A631AE2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410" y="1146071"/>
            <a:ext cx="8479102" cy="47894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5F58D9A-370C-5CBF-D143-23C696518B79}"/>
              </a:ext>
            </a:extLst>
          </p:cNvPr>
          <p:cNvSpPr/>
          <p:nvPr/>
        </p:nvSpPr>
        <p:spPr bwMode="auto">
          <a:xfrm>
            <a:off x="2237953" y="3650486"/>
            <a:ext cx="655919" cy="333348"/>
          </a:xfrm>
          <a:prstGeom prst="rightArrow">
            <a:avLst/>
          </a:prstGeom>
          <a:solidFill>
            <a:schemeClr val="accent4"/>
          </a:solidFill>
          <a:ln w="28575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9969FC-4DFF-CE48-8B9F-93BB727D3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277" y="1122272"/>
            <a:ext cx="8558810" cy="481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02B174-CC47-C74D-C188-70B7C0723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277" y="1122272"/>
            <a:ext cx="8639542" cy="481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23DE1D-619E-C400-86ED-DD7FF917F4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751" y="1116200"/>
            <a:ext cx="8639543" cy="4920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379DD2-797A-37F1-BB8C-9FD5F2A767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498" b="4677"/>
          <a:stretch/>
        </p:blipFill>
        <p:spPr>
          <a:xfrm>
            <a:off x="314324" y="1059051"/>
            <a:ext cx="11942366" cy="4977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1649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8" grpId="0" animBg="1"/>
      <p:bldP spid="1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D85C6-64D4-616A-0AF9-50A845231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Inspecting Shortcuts using Get Shortcuts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544DB-CEA8-4178-0433-20D25BF043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478423"/>
          </a:xfrm>
        </p:spPr>
        <p:txBody>
          <a:bodyPr/>
          <a:lstStyle/>
          <a:p>
            <a:r>
              <a:rPr lang="en-US" dirty="0"/>
              <a:t>You can inspect shortcuts in a lakehouse using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Get Shortcuts</a:t>
            </a:r>
            <a:r>
              <a:rPr lang="en-US" dirty="0"/>
              <a:t> API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/workspaces/</a:t>
            </a:r>
            <a:r>
              <a:rPr lang="en-US" sz="2000" dirty="0"/>
              <a:t>{WORKSPACE_ID}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/items/</a:t>
            </a:r>
            <a:r>
              <a:rPr lang="en-US" sz="2000" dirty="0"/>
              <a:t>{LAKEHOUSE_ID}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/shortcuts</a:t>
            </a:r>
          </a:p>
          <a:p>
            <a:pPr lvl="1"/>
            <a:r>
              <a:rPr lang="en-US" dirty="0"/>
              <a:t>Returns JSON result with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target</a:t>
            </a:r>
            <a:r>
              <a:rPr lang="en-US" dirty="0"/>
              <a:t> properties for external source (e.g.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adlsGen2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Inspection makes it possible to reverse engineer shortcuts created by hand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5E2380-BC69-F66F-214D-98A97668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43" y="2649302"/>
            <a:ext cx="4972744" cy="3372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53187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F6436-F8FF-8660-5216-A3229313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 Classes for Creating Shortcuts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87701-B448-65AB-DC76-52189DE06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4" y="1096610"/>
            <a:ext cx="5194469" cy="55073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1607679"/>
      </p:ext>
    </p:extLst>
  </p:cSld>
  <p:clrMapOvr>
    <a:masterClrMapping/>
  </p:clrMapOvr>
  <p:transition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1D52-397B-2D07-B6C1-FB2090FE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FabricUserApi.CreateLakehouseShortcut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76807-ADDD-5CFE-894B-E150B3995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85405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CreateLakehouseShortcut</a:t>
            </a:r>
            <a:r>
              <a:rPr lang="en-US" dirty="0"/>
              <a:t> executes HTTP POST request</a:t>
            </a:r>
          </a:p>
          <a:p>
            <a:pPr lvl="1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/workspaces/</a:t>
            </a:r>
            <a:r>
              <a:rPr lang="en-US" dirty="0"/>
              <a:t>{WORKSPACE_ID}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/items/</a:t>
            </a:r>
            <a:r>
              <a:rPr lang="en-US" dirty="0"/>
              <a:t>{LAKEHOUSE_ID}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/shortcuts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CreateLakehouseShortcut</a:t>
            </a:r>
            <a:r>
              <a:rPr lang="en-US" dirty="0"/>
              <a:t>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LakehouseShortcutCreateRequest</a:t>
            </a:r>
            <a:r>
              <a:rPr lang="en-US" dirty="0"/>
              <a:t> instance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6834DD-1BE7-BF7E-85E1-498E2EBCE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60" y="4245400"/>
            <a:ext cx="7670801" cy="22191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68C6D3-C329-3CE0-4F04-E12FAC58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60" y="2092094"/>
            <a:ext cx="11302438" cy="14051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03353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56BE-5F12-07E5-99EA-B6902577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Shortcuts – Example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BDC37-C900-8ECE-C59A-CF8DBB5D64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Creating shortcut to folder in lakehouse in a different workspace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now access files in shortcut folder as if they were native to this lakehouse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C928F9-E887-F156-263D-5322AE81C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55" y="1646112"/>
            <a:ext cx="8599418" cy="22267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CD0ED-EC3C-F906-E4EC-3E92C900F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55" y="4650233"/>
            <a:ext cx="7095244" cy="21537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13853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1EB73-FD24-5FD8-9E98-AC4EBA82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Shortcuts – Example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E1430-4F22-1FE1-DA2E-021C64ECA2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62568"/>
          </a:xfrm>
        </p:spPr>
        <p:txBody>
          <a:bodyPr/>
          <a:lstStyle/>
          <a:p>
            <a:r>
              <a:rPr lang="en-US" dirty="0"/>
              <a:t>Creating shortcut to folder in ADLS Gen2 storage container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now access files in shortcut folder as if they were native to this lakehouse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FBDB3-805C-E8A3-02D7-AA9C6647E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08" y="1661499"/>
            <a:ext cx="9182429" cy="22024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28560-8689-E5F3-BA21-58932F610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08" y="4629545"/>
            <a:ext cx="7082592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7930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DBB0C-6119-B6C8-59B4-81990E43C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Shortcuts – Example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4CFA8-97E7-5A8B-ACC4-951163D11F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70455"/>
          </a:xfrm>
        </p:spPr>
        <p:txBody>
          <a:bodyPr/>
          <a:lstStyle/>
          <a:p>
            <a:r>
              <a:rPr lang="en-US" dirty="0"/>
              <a:t>Creating shortcut to table in lakehouse in another workspace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now access files in shortcut folder as if they were native to this lakehouse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C0C33-D322-44E1-205F-88D992AC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38" y="1694118"/>
            <a:ext cx="7046104" cy="25002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55DCB2-D009-DA8D-AD93-C548910F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38" y="4783490"/>
            <a:ext cx="5108215" cy="20205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75883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Demo7-CreateShortcut Provisioning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551819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3199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805937" y="1191250"/>
            <a:ext cx="1521961" cy="5518197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409535" y="3412242"/>
            <a:ext cx="3923924" cy="1282543"/>
            <a:chOff x="2409141" y="3611959"/>
            <a:chExt cx="3923924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09141" y="3997662"/>
              <a:ext cx="2106553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Tables –Load Table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365335" y="1603717"/>
            <a:ext cx="3893664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1B420B-DBEA-C730-F672-3C942ADDC294}"/>
              </a:ext>
            </a:extLst>
          </p:cNvPr>
          <p:cNvGrpSpPr/>
          <p:nvPr/>
        </p:nvGrpSpPr>
        <p:grpSpPr>
          <a:xfrm>
            <a:off x="2387569" y="4790228"/>
            <a:ext cx="3945893" cy="1335636"/>
            <a:chOff x="2387569" y="4790228"/>
            <a:chExt cx="3945893" cy="133563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1157327-6ABA-26C5-1D1D-A71DE106A5E5}"/>
                </a:ext>
              </a:extLst>
            </p:cNvPr>
            <p:cNvGrpSpPr/>
            <p:nvPr/>
          </p:nvGrpSpPr>
          <p:grpSpPr>
            <a:xfrm>
              <a:off x="2387569" y="4790228"/>
              <a:ext cx="3945893" cy="1335636"/>
              <a:chOff x="2387175" y="4927599"/>
              <a:chExt cx="3945893" cy="1335636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0D19001-284C-1F8E-3FB9-0C5C48FDF6F8}"/>
                  </a:ext>
                </a:extLst>
              </p:cNvPr>
              <p:cNvSpPr/>
              <p:nvPr/>
            </p:nvSpPr>
            <p:spPr bwMode="auto">
              <a:xfrm rot="16200000">
                <a:off x="4768006" y="4698172"/>
                <a:ext cx="1335636" cy="1794489"/>
              </a:xfrm>
              <a:prstGeom prst="rect">
                <a:avLst/>
              </a:prstGeom>
              <a:solidFill>
                <a:srgbClr val="CD7F32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bronze layer</a:t>
                </a:r>
              </a:p>
            </p:txBody>
          </p:sp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D20F58E0-B7BC-C750-3761-A0626FCE6F2C}"/>
                  </a:ext>
                </a:extLst>
              </p:cNvPr>
              <p:cNvSpPr/>
              <p:nvPr/>
            </p:nvSpPr>
            <p:spPr bwMode="auto">
              <a:xfrm>
                <a:off x="2387175" y="5422674"/>
                <a:ext cx="2063365" cy="416500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Create Shortcut API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24C689-9EAB-B7D9-CD1F-F36435FE6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019" b="13656"/>
            <a:stretch/>
          </p:blipFill>
          <p:spPr>
            <a:xfrm>
              <a:off x="4611759" y="4850822"/>
              <a:ext cx="1371932" cy="12402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8241E6E-AD80-B31A-9931-18BC93C091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4492" y="3504000"/>
            <a:ext cx="5057474" cy="32936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8964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BABC-E833-50D4-F625-B281363E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Demo7-CreateShortcut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C9252-E5FB-9991-2D6B-7E13037C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86" y="1047750"/>
            <a:ext cx="6414140" cy="5040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6089C6-1895-35F1-C3DC-E33824A48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489" y="1114425"/>
            <a:ext cx="4321736" cy="2814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7165B6-0D40-542F-5485-47E20C446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488" y="4107275"/>
            <a:ext cx="4314919" cy="2433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754632"/>
      </p:ext>
    </p:extLst>
  </p:cSld>
  <p:clrMapOvr>
    <a:masterClrMapping/>
  </p:clrMapOvr>
  <p:transition>
    <p:fad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BC7B-F29D-C31B-5FE5-79F2A7656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336A6-7C76-3FD1-31E9-EC65478131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340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F0EB03-6182-2578-E9CD-1FB6A820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C# Classes in Services Folder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63D56-6066-3A4C-0A69-15436E344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974626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AzureAdTokenManager</a:t>
            </a:r>
            <a:r>
              <a:rPr lang="en-US" sz="2000" dirty="0"/>
              <a:t> - used to acquire access tokens from Azure AD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CustomerTenantBuilder</a:t>
            </a:r>
            <a:r>
              <a:rPr lang="en-US" sz="2000" dirty="0"/>
              <a:t> - contains high-level logic for provisioning customer tenants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FabricUserApi</a:t>
            </a:r>
            <a:r>
              <a:rPr lang="en-US" sz="2000" dirty="0"/>
              <a:t> - used to execute HTTP requests to Fabric User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D589B-A21C-9CB4-6F6F-4B9C595A7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62" y="2359440"/>
            <a:ext cx="3970161" cy="39519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3053D4-A910-CD41-5D5D-BF298A50A5CD}"/>
              </a:ext>
            </a:extLst>
          </p:cNvPr>
          <p:cNvSpPr/>
          <p:nvPr/>
        </p:nvSpPr>
        <p:spPr bwMode="auto">
          <a:xfrm>
            <a:off x="1275056" y="4660998"/>
            <a:ext cx="2601205" cy="79558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318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18B0-B07E-65B1-1BE6-E7E556F97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97196"/>
          </a:xfrm>
        </p:spPr>
        <p:txBody>
          <a:bodyPr/>
          <a:lstStyle/>
          <a:p>
            <a:r>
              <a:rPr lang="en-US" dirty="0"/>
              <a:t>Creating Data Pipelines by Hand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52685-A7EC-7ECE-647D-6A8EDC4262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79618"/>
      </p:ext>
    </p:extLst>
  </p:cSld>
  <p:clrMapOvr>
    <a:masterClrMapping/>
  </p:clrMapOvr>
  <p:transition>
    <p:fad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76A3-37F0-BFCF-CA4F-CBAD38858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Data Pipelines using the Fabric User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0CB00-7B87-AE6C-2502-1F5A9D77A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07257"/>
      </p:ext>
    </p:extLst>
  </p:cSld>
  <p:clrMapOvr>
    <a:masterClrMapping/>
  </p:clrMapOvr>
  <p:transition>
    <p:fad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Demo8-CreateDataPipline Provisioning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415453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18232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605912" y="1191250"/>
            <a:ext cx="1521961" cy="415453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169651" y="3412242"/>
            <a:ext cx="4163808" cy="1282543"/>
            <a:chOff x="2169257" y="3611959"/>
            <a:chExt cx="4163808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169257" y="3997662"/>
              <a:ext cx="234643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Create &amp; Run Data Pipeline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169651" y="1603717"/>
            <a:ext cx="4089348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</p:spTree>
    <p:extLst>
      <p:ext uri="{BB962C8B-B14F-4D97-AF65-F5344CB8AC3E}">
        <p14:creationId xmlns:p14="http://schemas.microsoft.com/office/powerpoint/2010/main" val="24986116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OneLake Shortcuts and Data Pipelines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2267664043"/>
      </p:ext>
    </p:extLst>
  </p:cSld>
  <p:clrMapOvr>
    <a:masterClrMapping/>
  </p:clrMapOvr>
  <p:transition>
    <p:fad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with Power BI Embedding on Fabric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Developing with Power BI Embedding on Fabric</a:t>
            </a:r>
            <a:r>
              <a:rPr lang="en-US" dirty="0"/>
              <a:t> section</a:t>
            </a:r>
          </a:p>
          <a:p>
            <a:pPr lvl="1"/>
            <a:r>
              <a:rPr lang="en-US" dirty="0" err="1"/>
              <a:t>sss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321181"/>
      </p:ext>
    </p:extLst>
  </p:cSld>
  <p:clrMapOvr>
    <a:masterClrMapping/>
  </p:clrMapOvr>
  <p:transition>
    <p:fad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F8AAF-3422-8854-A435-F75D6A294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Embedding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CC5B5-0539-810A-E312-DAF3DE004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31334"/>
      </p:ext>
    </p:extLst>
  </p:cSld>
  <p:clrMapOvr>
    <a:masterClrMapping/>
  </p:clrMapOvr>
  <p:transition>
    <p:fad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DE4EB-453E-9BE3-1E3E-913922E1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3AF73-22B2-2A19-7784-2E8675E46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42" y="1490602"/>
            <a:ext cx="4048690" cy="13146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6B6BA-16EA-A133-F9FD-6819E20C7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42" y="3330372"/>
            <a:ext cx="9032350" cy="23445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51870451"/>
      </p:ext>
    </p:extLst>
  </p:cSld>
  <p:clrMapOvr>
    <a:masterClrMapping/>
  </p:clrMapOvr>
  <p:transition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B36D-DE74-7C92-A1E1-EE899B677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AA0D7-DB92-EF1F-580E-5CC7B2729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11" y="1411120"/>
            <a:ext cx="10117989" cy="19919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6B7D0E-876C-252F-6F59-C60B7C8F2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35" y="3873285"/>
            <a:ext cx="2585425" cy="24417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3325214"/>
      </p:ext>
    </p:extLst>
  </p:cSld>
  <p:clrMapOvr>
    <a:masterClrMapping/>
  </p:clrMapOvr>
  <p:transition>
    <p:fad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F39FF-F3D6-7C40-866E-68D2E14D8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5B66A-F8A1-3BC8-8DFE-300971870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372289"/>
            <a:ext cx="4804510" cy="4895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3405F9-3684-CA18-C4B0-3868A24D4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297" y="1448489"/>
            <a:ext cx="4619064" cy="48189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3534376"/>
      </p:ext>
    </p:extLst>
  </p:cSld>
  <p:clrMapOvr>
    <a:masterClrMapping/>
  </p:clrMapOvr>
  <p:transition>
    <p:fad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A8B82-4AFA-15AC-246C-11FDCBFB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5F478-A686-F5E3-C911-C84BB69E3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86" y="1053864"/>
            <a:ext cx="7574639" cy="26414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55460-150E-A595-FA88-FC1461F8A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873" y="2847975"/>
            <a:ext cx="5954191" cy="39560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17194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606EA-5161-F255-D0F0-A83D3379F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Acquiring Access Tokens using MSAL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F5B4D-0A1E-FEB3-56E0-F6092CA21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434821"/>
          </a:xfrm>
        </p:spPr>
        <p:txBody>
          <a:bodyPr/>
          <a:lstStyle/>
          <a:p>
            <a:r>
              <a:rPr lang="en-US" dirty="0"/>
              <a:t>Leverage Microsoft Authorization Libraries (MSAL)</a:t>
            </a:r>
          </a:p>
          <a:p>
            <a:pPr lvl="1"/>
            <a:r>
              <a:rPr lang="en-US" dirty="0"/>
              <a:t>Used for authentication and access token acquisition</a:t>
            </a:r>
          </a:p>
          <a:p>
            <a:pPr lvl="1"/>
            <a:r>
              <a:rPr lang="en-US" dirty="0"/>
              <a:t>MSAL libraries provide developer productivity while supporting security best practices</a:t>
            </a:r>
          </a:p>
          <a:p>
            <a:pPr lvl="1"/>
            <a:r>
              <a:rPr lang="en-US" dirty="0"/>
              <a:t>MSAL libraries provide support for caching access tokens and refresh tokens behind the scenes</a:t>
            </a:r>
          </a:p>
          <a:p>
            <a:pPr lvl="1"/>
            <a:r>
              <a:rPr lang="en-US" dirty="0"/>
              <a:t>More info at </a:t>
            </a:r>
            <a:r>
              <a:rPr lang="en-US" sz="1600" b="1" dirty="0">
                <a:hlinkClick r:id="rId2"/>
              </a:rPr>
              <a:t>https://learn.microsoft.com/en-us/entra/identity-platform/msal-overview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dirty="0"/>
              <a:t>MSAL libraries on other platforms</a:t>
            </a:r>
          </a:p>
          <a:p>
            <a:pPr lvl="1">
              <a:spcAft>
                <a:spcPts val="400"/>
              </a:spcAft>
            </a:pPr>
            <a:r>
              <a:rPr lang="en-US" dirty="0">
                <a:hlinkClick r:id="rId3"/>
              </a:rPr>
              <a:t>MSAL.NET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4"/>
              </a:rPr>
              <a:t>MSAL for Android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5"/>
              </a:rPr>
              <a:t>MSAL Angular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6"/>
              </a:rPr>
              <a:t>MSAL for iOS and macOS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7"/>
              </a:rPr>
              <a:t>MSAL Java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8"/>
              </a:rPr>
              <a:t>MSAL.js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9"/>
              </a:rPr>
              <a:t>MSAL Node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10"/>
              </a:rPr>
              <a:t>MSAL Python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11"/>
              </a:rPr>
              <a:t>MSAL React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18EDD-CF41-5806-ABB6-0E1FC3903A67}"/>
              </a:ext>
            </a:extLst>
          </p:cNvPr>
          <p:cNvSpPr txBox="1"/>
          <p:nvPr/>
        </p:nvSpPr>
        <p:spPr>
          <a:xfrm>
            <a:off x="5621866" y="3105546"/>
            <a:ext cx="5714834" cy="212673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lvl="1">
              <a:spcAft>
                <a:spcPts val="600"/>
              </a:spcAft>
            </a:pPr>
            <a:r>
              <a:rPr lang="en-US" sz="2400" dirty="0"/>
              <a:t>MSAL libraries provide support for…</a:t>
            </a:r>
            <a:endParaRPr lang="en-US" dirty="0"/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Web applications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Web APIs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Single-page apps (JavaScript)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Mobile and native applications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Daemons and server-side applications</a:t>
            </a:r>
          </a:p>
        </p:txBody>
      </p:sp>
    </p:spTree>
    <p:extLst>
      <p:ext uri="{BB962C8B-B14F-4D97-AF65-F5344CB8AC3E}">
        <p14:creationId xmlns:p14="http://schemas.microsoft.com/office/powerpoint/2010/main" val="516560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DAE2-A756-282D-4060-056733755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Embed Tokens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91CD9-35F6-23C8-0CE0-56442C4FA2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9610E-851A-E820-6334-67A7431A1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100" y="1159157"/>
            <a:ext cx="6226726" cy="27190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27B90F-139B-B8FA-D49A-51B347961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00" y="4125723"/>
            <a:ext cx="8227044" cy="25096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75987768"/>
      </p:ext>
    </p:extLst>
  </p:cSld>
  <p:clrMapOvr>
    <a:masterClrMapping/>
  </p:clrMapOvr>
  <p:transition>
    <p:fad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CE53A-BE1A-FB2B-CB22-65DC0D9D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6561A-C9DD-2275-0593-DA81F8646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" y="1063393"/>
            <a:ext cx="7488892" cy="26561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BF6744-B5AD-3B6D-5A52-6FFA1F100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056" y="2813174"/>
            <a:ext cx="6337619" cy="410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50346"/>
      </p:ext>
    </p:extLst>
  </p:cSld>
  <p:clrMapOvr>
    <a:masterClrMapping/>
  </p:clrMapOvr>
  <p:transition>
    <p:fad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A33E9-BD79-85A5-46D8-FFFB8417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Embedding 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05A45-62C0-0BB2-CCF8-94F06E6E5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69852"/>
          </a:xfrm>
        </p:spPr>
        <p:txBody>
          <a:bodyPr/>
          <a:lstStyle/>
          <a:p>
            <a:r>
              <a:rPr lang="en-US" dirty="0"/>
              <a:t>Improve Power BI Embedding</a:t>
            </a:r>
          </a:p>
          <a:p>
            <a:pPr lvl="1"/>
            <a:r>
              <a:rPr lang="en-US" dirty="0"/>
              <a:t>Allow editing of semantic models as embedded experience</a:t>
            </a:r>
          </a:p>
          <a:p>
            <a:pPr lvl="1"/>
            <a:r>
              <a:rPr lang="en-US" dirty="0"/>
              <a:t>Enable Co-pilot experiences for embedded reports</a:t>
            </a:r>
          </a:p>
          <a:p>
            <a:pPr lvl="1"/>
            <a:endParaRPr lang="en-US" dirty="0"/>
          </a:p>
          <a:p>
            <a:r>
              <a:rPr lang="en-US" dirty="0"/>
              <a:t>Introduce New Fabric Embedding Model</a:t>
            </a:r>
          </a:p>
          <a:p>
            <a:pPr lvl="1"/>
            <a:r>
              <a:rPr lang="en-US" dirty="0"/>
              <a:t>Uses to embed new experiences such as Notebook authoring and data pipeline authoring</a:t>
            </a:r>
          </a:p>
        </p:txBody>
      </p:sp>
    </p:spTree>
    <p:extLst>
      <p:ext uri="{BB962C8B-B14F-4D97-AF65-F5344CB8AC3E}">
        <p14:creationId xmlns:p14="http://schemas.microsoft.com/office/powerpoint/2010/main" val="639391093"/>
      </p:ext>
    </p:extLst>
  </p:cSld>
  <p:clrMapOvr>
    <a:masterClrMapping/>
  </p:clrMapOvr>
  <p:transition>
    <p:fad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OneLake Shortcuts and Data Pipelines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99457349"/>
      </p:ext>
    </p:extLst>
  </p:cSld>
  <p:clrMapOvr>
    <a:masterClrMapping/>
  </p:clrMapOvr>
  <p:transition>
    <p:fad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 up of a glass object&#10;&#10;Description automatically generated">
            <a:extLst>
              <a:ext uri="{FF2B5EF4-FFF2-40B4-BE49-F238E27FC236}">
                <a16:creationId xmlns:a16="http://schemas.microsoft.com/office/drawing/2014/main" id="{42948465-7CC5-6D62-1194-315B9B53E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" y="21957"/>
            <a:ext cx="12395675" cy="697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59297"/>
      </p:ext>
    </p:extLst>
  </p:cSld>
  <p:clrMapOvr>
    <a:masterClrMapping/>
  </p:clrMapOvr>
  <p:transition>
    <p:fad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card&#10;&#10;Description automatically generated">
            <a:extLst>
              <a:ext uri="{FF2B5EF4-FFF2-40B4-BE49-F238E27FC236}">
                <a16:creationId xmlns:a16="http://schemas.microsoft.com/office/drawing/2014/main" id="{BC2FAE5A-8DAA-44DB-4712-1903AD221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08300"/>
      </p:ext>
    </p:extLst>
  </p:cSld>
  <p:clrMapOvr>
    <a:masterClrMapping/>
  </p:clrMapOvr>
  <p:transition>
    <p:fad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D082EE-AB5F-0AFD-DA24-18EBD1129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34317"/>
      </p:ext>
    </p:extLst>
  </p:cSld>
  <p:clrMapOvr>
    <a:masterClrMapping/>
  </p:clrMapOvr>
  <p:transition>
    <p:fad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survey&#10;&#10;Description automatically generated">
            <a:extLst>
              <a:ext uri="{FF2B5EF4-FFF2-40B4-BE49-F238E27FC236}">
                <a16:creationId xmlns:a16="http://schemas.microsoft.com/office/drawing/2014/main" id="{7B5438EF-6F88-E699-E43D-DCCFB60C3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176"/>
            <a:ext cx="12436475" cy="69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70398"/>
      </p:ext>
    </p:extLst>
  </p:cSld>
  <p:clrMapOvr>
    <a:masterClrMapping/>
  </p:clrMapOvr>
  <p:transition>
    <p:fad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39E3295D-09B9-AD17-A266-3B35472B7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" y="8150"/>
            <a:ext cx="12420223" cy="69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12631"/>
      </p:ext>
    </p:extLst>
  </p:cSld>
  <p:clrMapOvr>
    <a:masterClrMapping/>
  </p:clrMapOvr>
  <p:transition>
    <p:fad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oup of people on stage&#10;&#10;Description automatically generated">
            <a:extLst>
              <a:ext uri="{FF2B5EF4-FFF2-40B4-BE49-F238E27FC236}">
                <a16:creationId xmlns:a16="http://schemas.microsoft.com/office/drawing/2014/main" id="{97107F9A-7FDA-A65D-7DA7-7FB9F51D8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394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E4AD-1907-7055-D29A-40BD6840F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Entra Id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724C6-4F32-EBAC-A3BA-61BFFFDF7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24315"/>
          </a:xfrm>
        </p:spPr>
        <p:txBody>
          <a:bodyPr/>
          <a:lstStyle/>
          <a:p>
            <a:r>
              <a:rPr lang="en-US" dirty="0"/>
              <a:t>You need Entra ID application (aka Azure AD application)</a:t>
            </a:r>
          </a:p>
          <a:p>
            <a:pPr lvl="1"/>
            <a:r>
              <a:rPr lang="en-US" dirty="0"/>
              <a:t>Microsoft recently renamed Azure Active Directory to </a:t>
            </a:r>
            <a:r>
              <a:rPr lang="en-US" sz="1800" b="1" dirty="0">
                <a:solidFill>
                  <a:srgbClr val="6C0000"/>
                </a:solidFill>
              </a:rPr>
              <a:t>Microsoft Entra ID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Creating new application in the Entra ID portal at </a:t>
            </a:r>
            <a:r>
              <a:rPr lang="en-US" dirty="0">
                <a:hlinkClick r:id="rId2"/>
              </a:rPr>
              <a:t>https://entra.microsoft.com/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Creating new Entra ID application using PowerShell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97149-2977-AC62-F5D0-885D4C05E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52" y="5818293"/>
            <a:ext cx="5022778" cy="9857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75ED4B-C4CF-B21A-2EED-C73DE783F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952" y="2364238"/>
            <a:ext cx="5209117" cy="29203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8943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6E1F-AB51-5B76-31AB-7C723EFF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Access Token Acquisition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57640-1D12-BE92-7D58-EDF4E64449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32256"/>
          </a:xfrm>
        </p:spPr>
        <p:txBody>
          <a:bodyPr/>
          <a:lstStyle/>
          <a:p>
            <a:r>
              <a:rPr lang="en-US" dirty="0"/>
              <a:t>Authenticating </a:t>
            </a:r>
            <a:r>
              <a:rPr lang="en-US" sz="2000" b="1" dirty="0">
                <a:solidFill>
                  <a:srgbClr val="6C0000"/>
                </a:solidFill>
              </a:rPr>
              <a:t>as user</a:t>
            </a:r>
            <a:r>
              <a:rPr lang="en-US" dirty="0"/>
              <a:t> requires adding </a:t>
            </a:r>
            <a:r>
              <a:rPr lang="en-US" sz="2000" b="1" dirty="0">
                <a:solidFill>
                  <a:srgbClr val="6C0000"/>
                </a:solidFill>
              </a:rPr>
              <a:t>delegated permission scopes</a:t>
            </a:r>
            <a:r>
              <a:rPr lang="en-US" dirty="0"/>
              <a:t> to access token</a:t>
            </a:r>
          </a:p>
          <a:p>
            <a:pPr lvl="1"/>
            <a:r>
              <a:rPr lang="en-US" dirty="0"/>
              <a:t>Required permission scopes should be passed in request to acquire access token from Azure AD</a:t>
            </a:r>
          </a:p>
          <a:p>
            <a:pPr lvl="1"/>
            <a:r>
              <a:rPr lang="en-US" dirty="0"/>
              <a:t>Delegated permission scopes for Fabric APIs have resource URI of </a:t>
            </a:r>
            <a:r>
              <a:rPr lang="en-US" sz="1800" b="1" dirty="0">
                <a:solidFill>
                  <a:srgbClr val="6C0000"/>
                </a:solidFill>
              </a:rPr>
              <a:t>https://api.fabric.microsoft.com/</a:t>
            </a:r>
            <a:endParaRPr lang="en-US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Delegated permission scopes managed in </a:t>
            </a:r>
            <a:r>
              <a:rPr lang="en-US" sz="1800" b="1" dirty="0">
                <a:solidFill>
                  <a:srgbClr val="6C0000"/>
                </a:solidFill>
              </a:rPr>
              <a:t>FabricPermissionScopes</a:t>
            </a:r>
            <a:r>
              <a:rPr lang="en-US" dirty="0"/>
              <a:t> class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Service Principal do not require delegated permission scopes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: There is not full support for service principal access in initial public preview release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962A2-93C1-8B31-ABDC-3D4AEBCD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40" y="2821474"/>
            <a:ext cx="5128704" cy="27967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9710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4EA7-AD73-78F8-AA0A-15B2FA7E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Item Scopes versus Specific Item Scopes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94A42-4628-1BBF-98EB-8CB7E554E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1342"/>
          </a:xfrm>
        </p:spPr>
        <p:txBody>
          <a:bodyPr/>
          <a:lstStyle/>
          <a:p>
            <a:r>
              <a:rPr lang="en-US" dirty="0"/>
              <a:t>Generic permission scopes used to grant permissions to Fabric items of all types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.Execute.All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.Reshare.All</a:t>
            </a:r>
          </a:p>
          <a:p>
            <a:pPr lvl="4"/>
            <a:endParaRPr lang="en-US" dirty="0"/>
          </a:p>
          <a:p>
            <a:r>
              <a:rPr lang="en-US" dirty="0"/>
              <a:t>Specific permission scopes used to grant permissions to specific types of Fabric items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Lakehouse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Notebook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Notebook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.Execute.All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SemanticModel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SemanticModel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.Reshare.All</a:t>
            </a:r>
            <a:endParaRPr lang="en-US" sz="1800" b="1" noProof="1">
              <a:solidFill>
                <a:srgbClr val="6C0000"/>
              </a:solidFill>
            </a:endParaRP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Report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29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39148-F819-B739-F1B0-1B70BF33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Authenticating with Microsoft Azure PowerShell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65392-5281-C0A9-B6D5-B2A3C8D2F1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86145"/>
          </a:xfrm>
        </p:spPr>
        <p:txBody>
          <a:bodyPr/>
          <a:lstStyle/>
          <a:p>
            <a:r>
              <a:rPr lang="en-US" dirty="0"/>
              <a:t>Microsoft Azure PowerShell application provides easier path for developer testing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Microsoft Azure PowerShell is Azure AD application available in all Azure AD tenants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Eliminates the need for creating an Azure AD application for developer testing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Produces all-powerful access tokens with all delegated permissions for Power BI and Fabric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Use the well-known application ID of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1950a258-227b-4e31-a9cf-717495945fc2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/>
              <a:t>Acquire access token with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user_impersonation</a:t>
            </a:r>
            <a:r>
              <a:rPr lang="en-US" dirty="0"/>
              <a:t> delegated permissions</a:t>
            </a: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/>
              <a:t>This is handy for developer testing – but it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might not be appropriate for deploying production applications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CB429-1D88-2F10-F471-E3BAFA35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27" y="3400477"/>
            <a:ext cx="7287642" cy="1221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A221B-5A82-826E-A43F-DA8DBCF1E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4"/>
          <a:stretch/>
        </p:blipFill>
        <p:spPr>
          <a:xfrm>
            <a:off x="1302027" y="5263381"/>
            <a:ext cx="6561537" cy="10074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3104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object with a round object on top&#10;&#10;Description automatically generated with medium confidence">
            <a:extLst>
              <a:ext uri="{FF2B5EF4-FFF2-40B4-BE49-F238E27FC236}">
                <a16:creationId xmlns:a16="http://schemas.microsoft.com/office/drawing/2014/main" id="{882FC2AE-C0A6-3428-8755-2E151E355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487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E12A-80B3-7018-2544-43FF7E344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Acquiring Access Token for User using MSAL.NET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C1F8-EFB5-6740-B0B2-1E836A648D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23795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AzureAdTokenManager</a:t>
            </a:r>
            <a:r>
              <a:rPr lang="en-US" dirty="0"/>
              <a:t> class used to </a:t>
            </a:r>
            <a:r>
              <a:rPr lang="en-US" dirty="0" err="1"/>
              <a:t>to</a:t>
            </a:r>
            <a:r>
              <a:rPr lang="en-US" dirty="0"/>
              <a:t> authenticate user and acquire access tokens</a:t>
            </a:r>
          </a:p>
          <a:p>
            <a:pPr lvl="1"/>
            <a:r>
              <a:rPr lang="en-US" dirty="0"/>
              <a:t>Uses MSAL.NET (</a:t>
            </a:r>
            <a:r>
              <a:rPr lang="en-US" sz="1600" b="1" dirty="0" err="1">
                <a:solidFill>
                  <a:srgbClr val="6C0000"/>
                </a:solidFill>
              </a:rPr>
              <a:t>Microsoft.Identity.Client</a:t>
            </a:r>
            <a:r>
              <a:rPr lang="en-US" dirty="0"/>
              <a:t>) to implement Azure AD authentication flow</a:t>
            </a:r>
          </a:p>
          <a:p>
            <a:pPr lvl="1"/>
            <a:r>
              <a:rPr lang="en-US" dirty="0"/>
              <a:t>Desktop and console applications can use redirect URI of </a:t>
            </a:r>
            <a:r>
              <a:rPr lang="en-US" sz="1600" b="1" dirty="0">
                <a:solidFill>
                  <a:srgbClr val="6C0000"/>
                </a:solidFill>
              </a:rPr>
              <a:t>http://localhost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All demo projects leverage MSAL.NET support for caching access tokens and refresh tokens</a:t>
            </a:r>
          </a:p>
          <a:p>
            <a:pPr lvl="1"/>
            <a:r>
              <a:rPr lang="en-US" dirty="0"/>
              <a:t>Requires creating Azure AD application as public client with redirect URI of </a:t>
            </a:r>
            <a:r>
              <a:rPr lang="en-US" sz="1600" b="1" dirty="0">
                <a:solidFill>
                  <a:srgbClr val="6C0000"/>
                </a:solidFill>
              </a:rPr>
              <a:t>http://localhost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GetAccessToken</a:t>
            </a:r>
            <a:r>
              <a:rPr lang="en-US" dirty="0"/>
              <a:t> first attempts to get token from cache before prompting user for login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13E678-CC95-E1C8-8751-2830FB197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60"/>
          <a:stretch/>
        </p:blipFill>
        <p:spPr>
          <a:xfrm>
            <a:off x="1279205" y="3467747"/>
            <a:ext cx="5759774" cy="33870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B0324C-AC6B-CABB-EA00-67C5D5776B1A}"/>
              </a:ext>
            </a:extLst>
          </p:cNvPr>
          <p:cNvGrpSpPr/>
          <p:nvPr/>
        </p:nvGrpSpPr>
        <p:grpSpPr>
          <a:xfrm>
            <a:off x="5029205" y="3599317"/>
            <a:ext cx="6379415" cy="667891"/>
            <a:chOff x="4643956" y="3839700"/>
            <a:chExt cx="6379415" cy="6678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B9851F-DF14-4663-88A6-4CA224663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9460" y="3839700"/>
              <a:ext cx="3983911" cy="6678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331167-B2BB-C8F5-F4F0-CA2AA939A5BC}"/>
                </a:ext>
              </a:extLst>
            </p:cNvPr>
            <p:cNvCxnSpPr>
              <a:cxnSpLocks/>
            </p:cNvCxnSpPr>
            <p:nvPr/>
          </p:nvCxnSpPr>
          <p:spPr>
            <a:xfrm>
              <a:off x="4822145" y="4327307"/>
              <a:ext cx="2360841" cy="0"/>
            </a:xfrm>
            <a:prstGeom prst="straightConnector1">
              <a:avLst/>
            </a:prstGeom>
            <a:ln w="22225">
              <a:solidFill>
                <a:srgbClr val="6C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5963133-9AEE-DA65-FAF0-72371C23306C}"/>
                </a:ext>
              </a:extLst>
            </p:cNvPr>
            <p:cNvCxnSpPr>
              <a:cxnSpLocks/>
            </p:cNvCxnSpPr>
            <p:nvPr/>
          </p:nvCxnSpPr>
          <p:spPr>
            <a:xfrm>
              <a:off x="4643956" y="4419788"/>
              <a:ext cx="2544495" cy="0"/>
            </a:xfrm>
            <a:prstGeom prst="straightConnector1">
              <a:avLst/>
            </a:prstGeom>
            <a:ln w="22225">
              <a:solidFill>
                <a:srgbClr val="6C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793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034C8-5F02-3BAF-EC35-A52BDD9E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Transmitting Access Token in Fabric User API Calls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079BC-0F9C-0B5B-7D81-D2520BE89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39376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FabricUserApi</a:t>
            </a:r>
            <a:r>
              <a:rPr lang="en-US" dirty="0"/>
              <a:t> class acquires access token at startup</a:t>
            </a:r>
          </a:p>
          <a:p>
            <a:pPr lvl="1"/>
            <a:r>
              <a:rPr lang="en-US" dirty="0"/>
              <a:t>No need to login interactively if application can retrieve access token or refresh token from cache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Methods which execute HTTP requests using </a:t>
            </a:r>
            <a:r>
              <a:rPr lang="en-US" sz="2000" b="1" dirty="0" err="1">
                <a:solidFill>
                  <a:srgbClr val="6C0000"/>
                </a:solidFill>
              </a:rPr>
              <a:t>HttpClient</a:t>
            </a:r>
            <a:r>
              <a:rPr lang="en-US" dirty="0"/>
              <a:t> must add access token</a:t>
            </a:r>
          </a:p>
          <a:p>
            <a:pPr lvl="1"/>
            <a:r>
              <a:rPr lang="en-US" dirty="0"/>
              <a:t>Here's an example of </a:t>
            </a:r>
            <a:r>
              <a:rPr lang="en-US" sz="18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adding </a:t>
            </a:r>
            <a:r>
              <a:rPr lang="en-US" sz="1800" b="1" dirty="0">
                <a:solidFill>
                  <a:srgbClr val="6C0000"/>
                </a:solidFill>
              </a:rPr>
              <a:t>Authorization</a:t>
            </a:r>
            <a:r>
              <a:rPr lang="en-US" dirty="0"/>
              <a:t> header with access token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5D2EC-C0AA-3AB1-F32B-4E5B9566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75" y="4583137"/>
            <a:ext cx="6704305" cy="2220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65FC81-0355-FC63-55ED-3B42BACF8701}"/>
              </a:ext>
            </a:extLst>
          </p:cNvPr>
          <p:cNvSpPr/>
          <p:nvPr/>
        </p:nvSpPr>
        <p:spPr bwMode="auto">
          <a:xfrm>
            <a:off x="677561" y="5193976"/>
            <a:ext cx="744280" cy="259051"/>
          </a:xfrm>
          <a:prstGeom prst="rightArrow">
            <a:avLst>
              <a:gd name="adj1" fmla="val 60941"/>
              <a:gd name="adj2" fmla="val 6526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87507B-0FC1-31A4-4485-3C113B869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55" y="2047495"/>
            <a:ext cx="8708794" cy="1470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62383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990A-CB2C-F5FF-6413-2B26C243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Fabric API Calls with ExecuteGetRequest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EA6E-B2EC-ACA0-3DFB-D84A3ABF9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00657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by passing relative base URL to endpoint</a:t>
            </a:r>
          </a:p>
          <a:p>
            <a:pPr lvl="1"/>
            <a:r>
              <a:rPr lang="en-US" dirty="0"/>
              <a:t>This examples calls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List Workspaces</a:t>
            </a:r>
            <a:r>
              <a:rPr lang="en-US" dirty="0"/>
              <a:t> API by passing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/workspaces</a:t>
            </a:r>
            <a:r>
              <a:rPr lang="en-US" dirty="0"/>
              <a:t> in call to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ExecuteGetRequest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Calls to </a:t>
            </a:r>
            <a:r>
              <a:rPr lang="en-US" sz="18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will automatically transmit access token in </a:t>
            </a:r>
            <a:r>
              <a:rPr lang="en-US" sz="1800" b="1" dirty="0">
                <a:solidFill>
                  <a:srgbClr val="6C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pPr lvl="1"/>
            <a:r>
              <a:rPr lang="en-US" dirty="0"/>
              <a:t>Fabric API returns response to GET request with JSON in response body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58DB56-337D-E756-9E20-25BCB50DFFD7}"/>
              </a:ext>
            </a:extLst>
          </p:cNvPr>
          <p:cNvSpPr/>
          <p:nvPr/>
        </p:nvSpPr>
        <p:spPr bwMode="auto">
          <a:xfrm>
            <a:off x="1366897" y="3813192"/>
            <a:ext cx="2102069" cy="29110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9228BB-10EB-6C56-CAEB-8CB056E56C86}"/>
              </a:ext>
            </a:extLst>
          </p:cNvPr>
          <p:cNvSpPr/>
          <p:nvPr/>
        </p:nvSpPr>
        <p:spPr bwMode="auto">
          <a:xfrm>
            <a:off x="8653767" y="3850559"/>
            <a:ext cx="2263383" cy="291108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80FBEE-CC14-B69C-4922-518E033B1D5D}"/>
              </a:ext>
            </a:extLst>
          </p:cNvPr>
          <p:cNvGrpSpPr/>
          <p:nvPr/>
        </p:nvGrpSpPr>
        <p:grpSpPr>
          <a:xfrm>
            <a:off x="3652628" y="4015910"/>
            <a:ext cx="4803328" cy="937966"/>
            <a:chOff x="3205556" y="4279359"/>
            <a:chExt cx="4803328" cy="937966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F097174-28E3-D636-E2B6-16024FB2301E}"/>
                </a:ext>
              </a:extLst>
            </p:cNvPr>
            <p:cNvSpPr/>
            <p:nvPr/>
          </p:nvSpPr>
          <p:spPr bwMode="auto">
            <a:xfrm>
              <a:off x="3205556" y="4279359"/>
              <a:ext cx="4803328" cy="93796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8B4BCB-1ED4-AAAD-3270-757BE623D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9442" y="4504567"/>
              <a:ext cx="3398815" cy="449619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972D335-303A-E969-9D54-7328EFDEF4CB}"/>
                </a:ext>
              </a:extLst>
            </p:cNvPr>
            <p:cNvSpPr/>
            <p:nvPr/>
          </p:nvSpPr>
          <p:spPr bwMode="auto">
            <a:xfrm>
              <a:off x="4763371" y="4729376"/>
              <a:ext cx="1934886" cy="118927"/>
            </a:xfrm>
            <a:prstGeom prst="roundRect">
              <a:avLst/>
            </a:prstGeom>
            <a:solidFill>
              <a:schemeClr val="bg1">
                <a:lumMod val="85000"/>
                <a:alpha val="78000"/>
              </a:schemeClr>
            </a:solidFill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A0000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B440267-9BD7-2A25-211F-31825CECC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3" t="13907" r="30929" b="67173"/>
          <a:stretch/>
        </p:blipFill>
        <p:spPr>
          <a:xfrm>
            <a:off x="1366897" y="2107095"/>
            <a:ext cx="7090039" cy="57647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73A7A3D-B4AE-1B46-6BD8-27CE989B6F06}"/>
              </a:ext>
            </a:extLst>
          </p:cNvPr>
          <p:cNvGrpSpPr/>
          <p:nvPr/>
        </p:nvGrpSpPr>
        <p:grpSpPr>
          <a:xfrm>
            <a:off x="3651722" y="4915546"/>
            <a:ext cx="4614142" cy="1596637"/>
            <a:chOff x="3651722" y="4915546"/>
            <a:chExt cx="4614142" cy="1596637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4B8E81C-4F4E-4D31-7843-23C518DAB50C}"/>
                </a:ext>
              </a:extLst>
            </p:cNvPr>
            <p:cNvSpPr/>
            <p:nvPr/>
          </p:nvSpPr>
          <p:spPr bwMode="auto">
            <a:xfrm flipH="1">
              <a:off x="3651722" y="5530546"/>
              <a:ext cx="4614142" cy="473079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01168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860B0A-5997-6301-B6A1-FB999E164ABB}"/>
                </a:ext>
              </a:extLst>
            </p:cNvPr>
            <p:cNvGrpSpPr/>
            <p:nvPr/>
          </p:nvGrpSpPr>
          <p:grpSpPr>
            <a:xfrm>
              <a:off x="4736451" y="4915546"/>
              <a:ext cx="2633869" cy="1596637"/>
              <a:chOff x="4432853" y="4409806"/>
              <a:chExt cx="3026474" cy="18346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3F5833-A143-59B0-7C26-730CEAD9E4CB}"/>
                  </a:ext>
                </a:extLst>
              </p:cNvPr>
              <p:cNvSpPr/>
              <p:nvPr/>
            </p:nvSpPr>
            <p:spPr bwMode="auto">
              <a:xfrm>
                <a:off x="4432853" y="4409806"/>
                <a:ext cx="3010215" cy="23217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JSON in Response Body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A15FE5A-E155-2A12-E206-B15DE0C1F9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112" y="4641985"/>
                <a:ext cx="3010215" cy="16024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568436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2FB5-DCFD-165C-9FCE-9A48BEC2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Deserializing JSON from the HTTP Response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B2ABA-D010-A498-D0E5-BE0334666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854901"/>
          </a:xfrm>
        </p:spPr>
        <p:txBody>
          <a:bodyPr/>
          <a:lstStyle/>
          <a:p>
            <a:r>
              <a:rPr lang="en-US" dirty="0"/>
              <a:t>C# serialization classes are used to convert between JSON and .NET object</a:t>
            </a:r>
          </a:p>
          <a:p>
            <a:pPr lvl="1"/>
            <a:r>
              <a:rPr lang="en-US" dirty="0"/>
              <a:t>Example serialization classes used to deserialize response from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List Workspaces</a:t>
            </a:r>
            <a:r>
              <a:rPr lang="en-US" dirty="0"/>
              <a:t> API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sz="1600" b="1" dirty="0">
                <a:solidFill>
                  <a:srgbClr val="6C0000"/>
                </a:solidFill>
              </a:rPr>
              <a:t>JsonSerializer</a:t>
            </a:r>
            <a:r>
              <a:rPr lang="en-US" dirty="0"/>
              <a:t> and Fabric serialization classes to deserialize JSON from response body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AF17D5-DEB3-9374-4203-AECEF5B03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705" y="2137350"/>
            <a:ext cx="3319669" cy="1767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1D5C9E-F185-71C0-E29A-95892EDF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99" y="4650223"/>
            <a:ext cx="7400077" cy="2153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85F685-E0F5-301E-14BC-0A7684B8C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499" y="2137350"/>
            <a:ext cx="4545892" cy="1764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434AF55D-6CA7-239F-60BC-C6826AEB07D8}"/>
              </a:ext>
            </a:extLst>
          </p:cNvPr>
          <p:cNvSpPr/>
          <p:nvPr/>
        </p:nvSpPr>
        <p:spPr bwMode="auto">
          <a:xfrm>
            <a:off x="5198166" y="2676756"/>
            <a:ext cx="2385392" cy="685363"/>
          </a:xfrm>
          <a:prstGeom prst="rightArrow">
            <a:avLst>
              <a:gd name="adj1" fmla="val 65044"/>
              <a:gd name="adj2" fmla="val 5699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Creating C# classes that map to structured JSON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7A7A2DC-946D-B509-6AC3-757A7FE9EDDC}"/>
              </a:ext>
            </a:extLst>
          </p:cNvPr>
          <p:cNvSpPr/>
          <p:nvPr/>
        </p:nvSpPr>
        <p:spPr bwMode="auto">
          <a:xfrm>
            <a:off x="627866" y="5492148"/>
            <a:ext cx="744280" cy="259051"/>
          </a:xfrm>
          <a:prstGeom prst="rightArrow">
            <a:avLst>
              <a:gd name="adj1" fmla="val 60941"/>
              <a:gd name="adj2" fmla="val 6526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17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924D-950A-FC82-9049-900312CE9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Need a Premium Capacity Id for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5A67C-4382-2BC5-9F6B-42D758CCF5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47317"/>
          </a:xfrm>
        </p:spPr>
        <p:txBody>
          <a:bodyPr/>
          <a:lstStyle/>
          <a:p>
            <a:r>
              <a:rPr lang="en-US" dirty="0"/>
              <a:t>Run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Test 2</a:t>
            </a:r>
            <a:r>
              <a:rPr lang="en-US" dirty="0"/>
              <a:t> to call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CustomerTenantBuilder.ViewCapacities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View list of Premium capacities and copy the Id of one of them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Copy the Id of Premium capacity into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PremiumCapacityId</a:t>
            </a:r>
            <a:r>
              <a:rPr lang="en-US" dirty="0"/>
              <a:t> constant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AppSettings.cs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D9ECA-44F5-FC6D-735C-0555DE8B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40" y="5509755"/>
            <a:ext cx="6237078" cy="13291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F41EB9-F902-39F8-1400-7B5429F02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99" y="1704659"/>
            <a:ext cx="4378741" cy="1310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BAB6F9-99D9-C818-5239-A0220A53B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79" y="3578163"/>
            <a:ext cx="6126261" cy="1333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10582FA-DDC4-A47B-B344-C5B5DFADE148}"/>
              </a:ext>
            </a:extLst>
          </p:cNvPr>
          <p:cNvSpPr/>
          <p:nvPr/>
        </p:nvSpPr>
        <p:spPr bwMode="auto">
          <a:xfrm flipH="1">
            <a:off x="6319520" y="6593450"/>
            <a:ext cx="3140126" cy="292946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Copy and paste Premium capacity Id</a:t>
            </a:r>
          </a:p>
        </p:txBody>
      </p:sp>
    </p:spTree>
    <p:extLst>
      <p:ext uri="{BB962C8B-B14F-4D97-AF65-F5344CB8AC3E}">
        <p14:creationId xmlns:p14="http://schemas.microsoft.com/office/powerpoint/2010/main" val="3990890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B269-D529-E226-D896-C9C6108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EA38-E8AB-AA18-7D87-86DE3B838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54655"/>
          </a:xfrm>
        </p:spPr>
        <p:txBody>
          <a:bodyPr/>
          <a:lstStyle/>
          <a:p>
            <a:r>
              <a:rPr lang="en-US" dirty="0"/>
              <a:t>Workspace created using POST operation with JSON body payload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6C0000"/>
                </a:solidFill>
              </a:rPr>
              <a:t>JsonSerializer</a:t>
            </a:r>
            <a:r>
              <a:rPr lang="en-US" dirty="0"/>
              <a:t> and Fabric serialization class to prepare JSON for request body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4488" lvl="1" indent="0">
              <a:buNone/>
            </a:pPr>
            <a:endParaRPr lang="en-US" dirty="0"/>
          </a:p>
          <a:p>
            <a:pPr lvl="1"/>
            <a:r>
              <a:rPr lang="en-US" dirty="0"/>
              <a:t>Successful call returns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and JSON response body contains </a:t>
            </a:r>
            <a:r>
              <a:rPr lang="en-US" b="1" dirty="0">
                <a:solidFill>
                  <a:srgbClr val="6C0000"/>
                </a:solidFill>
              </a:rPr>
              <a:t>Id</a:t>
            </a:r>
            <a:r>
              <a:rPr lang="en-US" dirty="0"/>
              <a:t> of new workspace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195FF-D011-BDCF-46B0-0DDF85C5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412" y="2162736"/>
            <a:ext cx="3124471" cy="723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AC38E-8726-B790-EAC3-ABF43B923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22" y="2123618"/>
            <a:ext cx="6111770" cy="14326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A1E46C-159D-012F-6EE9-ACF3571E000E}"/>
              </a:ext>
            </a:extLst>
          </p:cNvPr>
          <p:cNvSpPr/>
          <p:nvPr/>
        </p:nvSpPr>
        <p:spPr bwMode="auto">
          <a:xfrm>
            <a:off x="1318421" y="4095129"/>
            <a:ext cx="1637212" cy="27416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FFB8A1-076C-CF42-C959-8363278B3E5C}"/>
              </a:ext>
            </a:extLst>
          </p:cNvPr>
          <p:cNvSpPr/>
          <p:nvPr/>
        </p:nvSpPr>
        <p:spPr bwMode="auto">
          <a:xfrm>
            <a:off x="7690412" y="4095129"/>
            <a:ext cx="1762853" cy="274169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071FA3-1BCF-5F8D-B113-A61AD057D14E}"/>
              </a:ext>
            </a:extLst>
          </p:cNvPr>
          <p:cNvGrpSpPr/>
          <p:nvPr/>
        </p:nvGrpSpPr>
        <p:grpSpPr>
          <a:xfrm>
            <a:off x="3228087" y="5437263"/>
            <a:ext cx="4132705" cy="1312784"/>
            <a:chOff x="3312174" y="4900343"/>
            <a:chExt cx="5306113" cy="168552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21BB4A-BE4D-D828-9E62-9995B9A36FEC}"/>
                </a:ext>
              </a:extLst>
            </p:cNvPr>
            <p:cNvGrpSpPr/>
            <p:nvPr/>
          </p:nvGrpSpPr>
          <p:grpSpPr>
            <a:xfrm>
              <a:off x="3312174" y="4900343"/>
              <a:ext cx="5306113" cy="1685526"/>
              <a:chOff x="3132034" y="4979969"/>
              <a:chExt cx="5306113" cy="168552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D5EBC65-CA92-0D05-11FA-899886FF8B87}"/>
                  </a:ext>
                </a:extLst>
              </p:cNvPr>
              <p:cNvSpPr/>
              <p:nvPr/>
            </p:nvSpPr>
            <p:spPr bwMode="auto">
              <a:xfrm>
                <a:off x="3132034" y="5237265"/>
                <a:ext cx="5306113" cy="142823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956E3CD-C920-C9E6-8A3E-E7B8CE582E65}"/>
                  </a:ext>
                </a:extLst>
              </p:cNvPr>
              <p:cNvSpPr/>
              <p:nvPr/>
            </p:nvSpPr>
            <p:spPr bwMode="auto">
              <a:xfrm>
                <a:off x="3132034" y="4979969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Response</a:t>
                </a:r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75C707A-5112-1BA0-6A4A-DAA1E131F0BE}"/>
                </a:ext>
              </a:extLst>
            </p:cNvPr>
            <p:cNvSpPr/>
            <p:nvPr/>
          </p:nvSpPr>
          <p:spPr bwMode="auto">
            <a:xfrm flipH="1">
              <a:off x="3407566" y="5240308"/>
              <a:ext cx="5039993" cy="439985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201 CREATED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491AF43-862C-DC9B-3493-BD2BB0E59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83" t="17182" b="2625"/>
            <a:stretch/>
          </p:blipFill>
          <p:spPr>
            <a:xfrm>
              <a:off x="4577127" y="5728419"/>
              <a:ext cx="2700870" cy="7700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3CC72E-EB81-424F-442E-38A17C0C98AF}"/>
              </a:ext>
            </a:extLst>
          </p:cNvPr>
          <p:cNvGrpSpPr/>
          <p:nvPr/>
        </p:nvGrpSpPr>
        <p:grpSpPr>
          <a:xfrm>
            <a:off x="3228087" y="4204825"/>
            <a:ext cx="4132705" cy="1025707"/>
            <a:chOff x="3312174" y="3317976"/>
            <a:chExt cx="5306113" cy="13169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16A302-82D9-DEEA-6D98-F0C33A015E86}"/>
                </a:ext>
              </a:extLst>
            </p:cNvPr>
            <p:cNvSpPr/>
            <p:nvPr/>
          </p:nvSpPr>
          <p:spPr bwMode="auto">
            <a:xfrm>
              <a:off x="3312174" y="3575272"/>
              <a:ext cx="5306113" cy="10596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B946550-927E-F3DF-BDB9-D818BB3B604F}"/>
                </a:ext>
              </a:extLst>
            </p:cNvPr>
            <p:cNvSpPr/>
            <p:nvPr/>
          </p:nvSpPr>
          <p:spPr bwMode="auto">
            <a:xfrm>
              <a:off x="3407566" y="3614256"/>
              <a:ext cx="5039993" cy="439985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POST https://api.fabric.microsoft.com/v1/workspaces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20B967-2CC9-7E17-9548-869C18335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54" t="23352" b="6954"/>
            <a:stretch/>
          </p:blipFill>
          <p:spPr>
            <a:xfrm>
              <a:off x="4472432" y="4061916"/>
              <a:ext cx="2745008" cy="4992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DE9638-445E-7DDD-F00E-3E026CBCE454}"/>
                </a:ext>
              </a:extLst>
            </p:cNvPr>
            <p:cNvSpPr/>
            <p:nvPr/>
          </p:nvSpPr>
          <p:spPr bwMode="auto">
            <a:xfrm>
              <a:off x="3312174" y="3317976"/>
              <a:ext cx="5306113" cy="2652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HTTP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64813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B269-D529-E226-D896-C9C6108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Workspace Role Assignment for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EA38-E8AB-AA18-7D87-86DE3B838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08543"/>
          </a:xfrm>
        </p:spPr>
        <p:txBody>
          <a:bodyPr/>
          <a:lstStyle/>
          <a:p>
            <a:r>
              <a:rPr lang="en-US" dirty="0"/>
              <a:t>Workspace role assignment added using POST operation with JSON body payload</a:t>
            </a:r>
          </a:p>
          <a:p>
            <a:pPr lvl="1"/>
            <a:r>
              <a:rPr lang="en-US" dirty="0"/>
              <a:t>User must be added using object Id of Azure AD user account (adding user by email not allowed)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Successful assignment of workspace role returns </a:t>
            </a:r>
            <a:r>
              <a:rPr lang="en-US" sz="1800" b="1" dirty="0">
                <a:solidFill>
                  <a:srgbClr val="6C0000"/>
                </a:solidFill>
              </a:rPr>
              <a:t>200 OK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8AC570-2808-EBA6-7497-0D13A66DF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81" y="2072892"/>
            <a:ext cx="5605300" cy="17996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9F187A-C135-255F-28E8-F307D947AF89}"/>
              </a:ext>
            </a:extLst>
          </p:cNvPr>
          <p:cNvSpPr/>
          <p:nvPr/>
        </p:nvSpPr>
        <p:spPr bwMode="auto">
          <a:xfrm>
            <a:off x="1304881" y="4415199"/>
            <a:ext cx="1637212" cy="24626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3FC2AE-808C-9D25-B02F-9042171CD62E}"/>
              </a:ext>
            </a:extLst>
          </p:cNvPr>
          <p:cNvSpPr/>
          <p:nvPr/>
        </p:nvSpPr>
        <p:spPr bwMode="auto">
          <a:xfrm>
            <a:off x="9140495" y="4415199"/>
            <a:ext cx="1762853" cy="246267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62EFBB-4674-33E9-96E4-320B3AC16FB8}"/>
              </a:ext>
            </a:extLst>
          </p:cNvPr>
          <p:cNvGrpSpPr/>
          <p:nvPr/>
        </p:nvGrpSpPr>
        <p:grpSpPr>
          <a:xfrm>
            <a:off x="3132007" y="5982580"/>
            <a:ext cx="5902377" cy="777404"/>
            <a:chOff x="3312174" y="4900343"/>
            <a:chExt cx="5306113" cy="9981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C2ADF46-4727-CCC1-5107-DA329282798F}"/>
                </a:ext>
              </a:extLst>
            </p:cNvPr>
            <p:cNvGrpSpPr/>
            <p:nvPr/>
          </p:nvGrpSpPr>
          <p:grpSpPr>
            <a:xfrm>
              <a:off x="3312174" y="4900343"/>
              <a:ext cx="5306113" cy="998134"/>
              <a:chOff x="3132034" y="4979969"/>
              <a:chExt cx="5306113" cy="99813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EFF6682-D6BC-06B9-10F2-8B46DE408B28}"/>
                  </a:ext>
                </a:extLst>
              </p:cNvPr>
              <p:cNvSpPr/>
              <p:nvPr/>
            </p:nvSpPr>
            <p:spPr bwMode="auto">
              <a:xfrm>
                <a:off x="3132034" y="5237265"/>
                <a:ext cx="5306113" cy="7408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5E5C03A-16F4-1127-4DD3-88F86D57919A}"/>
                  </a:ext>
                </a:extLst>
              </p:cNvPr>
              <p:cNvSpPr/>
              <p:nvPr/>
            </p:nvSpPr>
            <p:spPr bwMode="auto">
              <a:xfrm>
                <a:off x="3132034" y="4979969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Response</a:t>
                </a:r>
              </a:p>
            </p:txBody>
          </p:sp>
        </p:grp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A1680502-57F8-4337-6718-89CE3CC81B2A}"/>
                </a:ext>
              </a:extLst>
            </p:cNvPr>
            <p:cNvSpPr/>
            <p:nvPr/>
          </p:nvSpPr>
          <p:spPr bwMode="auto">
            <a:xfrm flipH="1">
              <a:off x="3407566" y="5278591"/>
              <a:ext cx="5039993" cy="4399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8A828C-E5DD-C12E-662C-E8739D2AAAE9}"/>
              </a:ext>
            </a:extLst>
          </p:cNvPr>
          <p:cNvGrpSpPr/>
          <p:nvPr/>
        </p:nvGrpSpPr>
        <p:grpSpPr>
          <a:xfrm>
            <a:off x="3132007" y="4506124"/>
            <a:ext cx="5902377" cy="1346990"/>
            <a:chOff x="3132007" y="4506124"/>
            <a:chExt cx="5902377" cy="134699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3691853-DEBE-B642-537E-B679119044DE}"/>
                </a:ext>
              </a:extLst>
            </p:cNvPr>
            <p:cNvGrpSpPr/>
            <p:nvPr/>
          </p:nvGrpSpPr>
          <p:grpSpPr>
            <a:xfrm>
              <a:off x="3132007" y="4506124"/>
              <a:ext cx="5902377" cy="1346990"/>
              <a:chOff x="3312174" y="3317976"/>
              <a:chExt cx="5306113" cy="131693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CBE581E-165F-98D1-D71A-C969E0B1E5C9}"/>
                  </a:ext>
                </a:extLst>
              </p:cNvPr>
              <p:cNvSpPr/>
              <p:nvPr/>
            </p:nvSpPr>
            <p:spPr bwMode="auto">
              <a:xfrm>
                <a:off x="3312174" y="3575272"/>
                <a:ext cx="5306113" cy="105964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D691085-10F4-6DC4-3093-B222B52BF202}"/>
                  </a:ext>
                </a:extLst>
              </p:cNvPr>
              <p:cNvSpPr/>
              <p:nvPr/>
            </p:nvSpPr>
            <p:spPr bwMode="auto">
              <a:xfrm>
                <a:off x="3312174" y="3317976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Request</a:t>
                </a:r>
              </a:p>
            </p:txBody>
          </p:sp>
        </p:grp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F363EE97-2CBB-6C73-4E5A-C52135FDD82A}"/>
                </a:ext>
              </a:extLst>
            </p:cNvPr>
            <p:cNvSpPr/>
            <p:nvPr/>
          </p:nvSpPr>
          <p:spPr bwMode="auto">
            <a:xfrm>
              <a:off x="3206304" y="4816440"/>
              <a:ext cx="5758173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POST https://api.fabric.microsoft.com/v1/workspaces/{WORKSPACE_ID}/roleAssignments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6CD2ECD-EE1B-E74C-5F9E-B92232A3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9753" y="5198143"/>
              <a:ext cx="1963082" cy="5486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64372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34EE-9A3B-CB94-6C5A-8F1CE300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Roles to Azure AD Groups and Service Principals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C3BF0-94E0-994D-FF6F-8B5BD23F78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47015"/>
          </a:xfrm>
        </p:spPr>
        <p:txBody>
          <a:bodyPr/>
          <a:lstStyle/>
          <a:p>
            <a:r>
              <a:rPr lang="en-US" dirty="0"/>
              <a:t>Assigning workspace role to Azure AD group using object Id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Assigning workspace role to service principal using object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880D4-01A5-D099-4A4C-364FEFEE3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30" y="1668947"/>
            <a:ext cx="6642778" cy="2194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DCFD72-7242-4E22-822C-12C0C5587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30" y="4480590"/>
            <a:ext cx="8471736" cy="22093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A94A964-04AF-A8A4-9DF0-DBC142147AF0}"/>
              </a:ext>
            </a:extLst>
          </p:cNvPr>
          <p:cNvGrpSpPr/>
          <p:nvPr/>
        </p:nvGrpSpPr>
        <p:grpSpPr>
          <a:xfrm>
            <a:off x="4044504" y="2270296"/>
            <a:ext cx="4907918" cy="670618"/>
            <a:chOff x="4044504" y="2270296"/>
            <a:chExt cx="4907918" cy="6706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4C8DDF-9095-ACC2-BDB9-9D76D4A2A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5"/>
            <a:stretch/>
          </p:blipFill>
          <p:spPr>
            <a:xfrm>
              <a:off x="6484948" y="2270296"/>
              <a:ext cx="2467474" cy="6706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5E611B8-8E5E-00CF-7C3E-FB4C939C5F3B}"/>
                </a:ext>
              </a:extLst>
            </p:cNvPr>
            <p:cNvSpPr/>
            <p:nvPr/>
          </p:nvSpPr>
          <p:spPr bwMode="auto">
            <a:xfrm>
              <a:off x="4044504" y="2434262"/>
              <a:ext cx="2173734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in request body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5DD0C3-E723-A071-8033-F67687BA98F5}"/>
              </a:ext>
            </a:extLst>
          </p:cNvPr>
          <p:cNvGrpSpPr/>
          <p:nvPr/>
        </p:nvGrpSpPr>
        <p:grpSpPr>
          <a:xfrm>
            <a:off x="4608187" y="5030205"/>
            <a:ext cx="5026877" cy="656681"/>
            <a:chOff x="4608187" y="5030205"/>
            <a:chExt cx="5026877" cy="6566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9E2D92-86E5-4491-52BB-46221D33F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90" t="7462" b="-1608"/>
            <a:stretch/>
          </p:blipFill>
          <p:spPr>
            <a:xfrm>
              <a:off x="7057207" y="5030205"/>
              <a:ext cx="2577857" cy="6566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FD9A051-C918-1E40-F2AA-EC41A5B2315F}"/>
                </a:ext>
              </a:extLst>
            </p:cNvPr>
            <p:cNvSpPr/>
            <p:nvPr/>
          </p:nvSpPr>
          <p:spPr bwMode="auto">
            <a:xfrm>
              <a:off x="4608187" y="5187203"/>
              <a:ext cx="2269691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in request body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32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36CB-4F8E-4A0B-DFF5-8FCFB199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Demo1-GettingStarted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48389-72C0-7E72-FDD5-8CECB08C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76" y="1120393"/>
            <a:ext cx="8095647" cy="3632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920A0-986B-48CB-355E-2F007379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389" y="1120393"/>
            <a:ext cx="2498244" cy="3632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426284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CreateItem using Item Definitions</a:t>
            </a:r>
          </a:p>
          <a:p>
            <a:r>
              <a:rPr lang="en-US" dirty="0"/>
              <a:t>Automating ALM and CI/CD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37979800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FD38-72D8-5A7E-6C76-48E1081BB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Downloads and Materials for This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39438-11E5-D9AD-52B3-32AA8C91C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915909"/>
          </a:xfrm>
        </p:spPr>
        <p:txBody>
          <a:bodyPr/>
          <a:lstStyle/>
          <a:p>
            <a:r>
              <a:rPr lang="en-US" dirty="0"/>
              <a:t>All workshop materials available online on a GitHub repository</a:t>
            </a:r>
          </a:p>
          <a:p>
            <a:pPr lvl="1"/>
            <a:r>
              <a:rPr lang="en-US" dirty="0"/>
              <a:t>Download from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https://github.com/PowerBiDevCamp/FabConWorkshop2024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Material contains eight developer sample projects created as C# console applications with .NET 8</a:t>
            </a:r>
          </a:p>
          <a:p>
            <a:pPr lvl="1"/>
            <a:r>
              <a:rPr lang="en-US" dirty="0"/>
              <a:t>Material contains workshop slides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00179B-01BF-4052-E898-DE9A1481B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22" y="2815842"/>
            <a:ext cx="6346043" cy="39881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AD0E3B4-DB89-94FB-CD3C-E307676ADC3B}"/>
              </a:ext>
            </a:extLst>
          </p:cNvPr>
          <p:cNvSpPr/>
          <p:nvPr/>
        </p:nvSpPr>
        <p:spPr bwMode="auto">
          <a:xfrm>
            <a:off x="580749" y="6435440"/>
            <a:ext cx="701296" cy="368585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slides</a:t>
            </a:r>
          </a:p>
        </p:txBody>
      </p:sp>
    </p:spTree>
    <p:extLst>
      <p:ext uri="{BB962C8B-B14F-4D97-AF65-F5344CB8AC3E}">
        <p14:creationId xmlns:p14="http://schemas.microsoft.com/office/powerpoint/2010/main" val="4894417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CreateItem using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39704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Programming CreateItem using Item Definitions</a:t>
            </a:r>
            <a:r>
              <a:rPr lang="en-US" dirty="0"/>
              <a:t> session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Getting Away from Deployment and ALM using PBIX Files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Understanding Fabric Item Definitions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to Create Semantic Models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Understanding Long Running Operations and Throttling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to Create Reports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Reverse-engineering Item Definitions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Get Item Definition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Updating Items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Update Item Definition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675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BE83-FA00-0F8E-7150-82C2CC5FF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Away from Deployment and ALM using PBIX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29F90-7E52-9FBE-F208-1A2C880C75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55038"/>
          </a:xfrm>
        </p:spPr>
        <p:txBody>
          <a:bodyPr/>
          <a:lstStyle/>
          <a:p>
            <a:r>
              <a:rPr lang="en-US" dirty="0"/>
              <a:t>Managing definitions for datasets and reports in Power BI has been difficult</a:t>
            </a:r>
          </a:p>
          <a:p>
            <a:pPr lvl="1"/>
            <a:r>
              <a:rPr lang="en-US" dirty="0"/>
              <a:t>Common to package dataset and report definitions in </a:t>
            </a:r>
            <a:r>
              <a:rPr lang="en-US" sz="1800" b="1" dirty="0">
                <a:solidFill>
                  <a:srgbClr val="6C0000"/>
                </a:solidFill>
              </a:rPr>
              <a:t>PBIX files</a:t>
            </a:r>
            <a:r>
              <a:rPr lang="en-US" dirty="0"/>
              <a:t> created with </a:t>
            </a:r>
            <a:r>
              <a:rPr lang="en-US" sz="1800" b="1" dirty="0">
                <a:solidFill>
                  <a:srgbClr val="6C0000"/>
                </a:solidFill>
              </a:rPr>
              <a:t>Power BI Desktop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To developers, PBIX file is a </a:t>
            </a:r>
            <a:r>
              <a:rPr lang="en-US" sz="1800" b="1" dirty="0">
                <a:solidFill>
                  <a:srgbClr val="6C0000"/>
                </a:solidFill>
              </a:rPr>
              <a:t>black box</a:t>
            </a:r>
            <a:r>
              <a:rPr lang="en-US" dirty="0"/>
              <a:t> that provides no ability to read or write what's inside</a:t>
            </a:r>
          </a:p>
          <a:p>
            <a:pPr lvl="1"/>
            <a:r>
              <a:rPr lang="en-US" dirty="0"/>
              <a:t>Developer uses </a:t>
            </a:r>
            <a:r>
              <a:rPr lang="en-US" sz="1800" b="1" dirty="0">
                <a:solidFill>
                  <a:srgbClr val="6C0000"/>
                </a:solidFill>
              </a:rPr>
              <a:t>Imports API</a:t>
            </a:r>
            <a:r>
              <a:rPr lang="en-US" dirty="0"/>
              <a:t> to publish PBIX files which creates datasets and reports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ALM and CI/CD become problematic</a:t>
            </a:r>
            <a:r>
              <a:rPr lang="en-US" dirty="0"/>
              <a:t> when managing datasets and reports using PBIX files</a:t>
            </a:r>
          </a:p>
          <a:p>
            <a:pPr marL="344488" lvl="1" indent="0">
              <a:buNone/>
            </a:pPr>
            <a:endParaRPr lang="en-US" dirty="0"/>
          </a:p>
          <a:p>
            <a:r>
              <a:rPr lang="en-US" dirty="0"/>
              <a:t>Fabric User API introduces much better way to create items and to manage ALM</a:t>
            </a:r>
          </a:p>
          <a:p>
            <a:pPr lvl="1"/>
            <a:r>
              <a:rPr lang="en-US" dirty="0"/>
              <a:t>Provides developer with full control when creating, reading or updating item definitions</a:t>
            </a:r>
          </a:p>
          <a:p>
            <a:pPr lvl="1"/>
            <a:r>
              <a:rPr lang="en-US" dirty="0"/>
              <a:t>Fabric User API allows developers to move past limitations of working with PBIX files</a:t>
            </a:r>
          </a:p>
          <a:p>
            <a:pPr lvl="1"/>
            <a:r>
              <a:rPr lang="en-US" dirty="0"/>
              <a:t>New APIs include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517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BFF7-17A2-B867-3333-4C26740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Abstraction of a Workspace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BB5F-FB22-7B15-EABA-C6E1661AB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Fabric platform introduces unified </a:t>
            </a:r>
            <a:r>
              <a:rPr lang="en-US" sz="2000" b="1" dirty="0">
                <a:solidFill>
                  <a:srgbClr val="6C0000"/>
                </a:solidFill>
              </a:rPr>
              <a:t>Item</a:t>
            </a:r>
            <a:r>
              <a:rPr lang="en-US" dirty="0"/>
              <a:t> abstraction for workspace artifact types</a:t>
            </a:r>
          </a:p>
          <a:p>
            <a:pPr lvl="1"/>
            <a:r>
              <a:rPr lang="en-US" dirty="0"/>
              <a:t>Item types are categorized by Fabric Workload</a:t>
            </a:r>
          </a:p>
          <a:p>
            <a:pPr lvl="1"/>
            <a:r>
              <a:rPr lang="en-US" dirty="0"/>
              <a:t>Item type </a:t>
            </a:r>
            <a:r>
              <a:rPr lang="en-US" sz="1800" b="1" dirty="0">
                <a:solidFill>
                  <a:srgbClr val="6C0000"/>
                </a:solidFill>
              </a:rPr>
              <a:t>Dataset</a:t>
            </a:r>
            <a:r>
              <a:rPr lang="en-US" dirty="0"/>
              <a:t> has been renamed to </a:t>
            </a:r>
            <a:r>
              <a:rPr lang="en-US" sz="1800" b="1" dirty="0">
                <a:solidFill>
                  <a:srgbClr val="6C0000"/>
                </a:solidFill>
              </a:rPr>
              <a:t>SemanticModel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Developers use unified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together with </a:t>
            </a:r>
            <a:r>
              <a:rPr lang="en-US" sz="1800" b="1" dirty="0">
                <a:solidFill>
                  <a:srgbClr val="6C0000"/>
                </a:solidFill>
              </a:rPr>
              <a:t>item definition</a:t>
            </a:r>
            <a:r>
              <a:rPr lang="en-US" dirty="0"/>
              <a:t> to create Fabric item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563925D-1F9C-5488-B674-7AC293C1F6CB}"/>
              </a:ext>
            </a:extLst>
          </p:cNvPr>
          <p:cNvGrpSpPr/>
          <p:nvPr/>
        </p:nvGrpSpPr>
        <p:grpSpPr>
          <a:xfrm>
            <a:off x="10834110" y="2901045"/>
            <a:ext cx="1115028" cy="1322660"/>
            <a:chOff x="11042523" y="3188268"/>
            <a:chExt cx="1115028" cy="132266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BEA15F-095C-5568-0CDD-DE39AC427404}"/>
                </a:ext>
              </a:extLst>
            </p:cNvPr>
            <p:cNvSpPr/>
            <p:nvPr/>
          </p:nvSpPr>
          <p:spPr bwMode="auto">
            <a:xfrm>
              <a:off x="11042523" y="3188268"/>
              <a:ext cx="1098978" cy="3626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Supported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6D761FF-CCC7-9518-CFE5-7FE21E57B318}"/>
                </a:ext>
              </a:extLst>
            </p:cNvPr>
            <p:cNvSpPr/>
            <p:nvPr/>
          </p:nvSpPr>
          <p:spPr bwMode="auto">
            <a:xfrm>
              <a:off x="11052305" y="4148312"/>
              <a:ext cx="1105246" cy="3626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Unsupported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C0704F0-E700-AE93-DE6F-BF40628E2C32}"/>
                </a:ext>
              </a:extLst>
            </p:cNvPr>
            <p:cNvSpPr/>
            <p:nvPr/>
          </p:nvSpPr>
          <p:spPr bwMode="auto">
            <a:xfrm>
              <a:off x="11052305" y="3662119"/>
              <a:ext cx="1105246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Coming Soon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C3AE5C4-ED95-84D6-7BDC-8844A5891727}"/>
              </a:ext>
            </a:extLst>
          </p:cNvPr>
          <p:cNvSpPr/>
          <p:nvPr/>
        </p:nvSpPr>
        <p:spPr bwMode="auto">
          <a:xfrm>
            <a:off x="1021508" y="2901045"/>
            <a:ext cx="9587398" cy="26385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64008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Workspace Item Types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2108BC-3A60-5EE0-23CC-50965202DEA2}"/>
              </a:ext>
            </a:extLst>
          </p:cNvPr>
          <p:cNvSpPr/>
          <p:nvPr/>
        </p:nvSpPr>
        <p:spPr bwMode="auto">
          <a:xfrm>
            <a:off x="1138557" y="3187287"/>
            <a:ext cx="1778387" cy="22429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343B29-C137-AFA1-A62B-0EF6B3070DFE}"/>
              </a:ext>
            </a:extLst>
          </p:cNvPr>
          <p:cNvSpPr/>
          <p:nvPr/>
        </p:nvSpPr>
        <p:spPr bwMode="auto">
          <a:xfrm>
            <a:off x="1261180" y="3436437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SemanticModel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98C287-44D6-6BF2-F836-12F0642C564B}"/>
              </a:ext>
            </a:extLst>
          </p:cNvPr>
          <p:cNvSpPr/>
          <p:nvPr/>
        </p:nvSpPr>
        <p:spPr bwMode="auto">
          <a:xfrm>
            <a:off x="1261180" y="3829856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Report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83812F-76E9-7EBE-319D-5DDF3C041068}"/>
              </a:ext>
            </a:extLst>
          </p:cNvPr>
          <p:cNvSpPr/>
          <p:nvPr/>
        </p:nvSpPr>
        <p:spPr bwMode="auto">
          <a:xfrm>
            <a:off x="1261180" y="4223273"/>
            <a:ext cx="1524351" cy="275791"/>
          </a:xfrm>
          <a:prstGeom prst="rect">
            <a:avLst/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PaginatedReport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9FAC26-57AA-9E25-E88D-C8BE3D5B2402}"/>
              </a:ext>
            </a:extLst>
          </p:cNvPr>
          <p:cNvSpPr/>
          <p:nvPr/>
        </p:nvSpPr>
        <p:spPr bwMode="auto">
          <a:xfrm>
            <a:off x="3039568" y="3187287"/>
            <a:ext cx="1778387" cy="22429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Engineering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9586F-1A5D-96A9-CA25-3E4C23B85655}"/>
              </a:ext>
            </a:extLst>
          </p:cNvPr>
          <p:cNvSpPr/>
          <p:nvPr/>
        </p:nvSpPr>
        <p:spPr bwMode="auto">
          <a:xfrm>
            <a:off x="3162191" y="3436437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Lakehouse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B83A41-A15C-DF5F-CE7A-8360140B2099}"/>
              </a:ext>
            </a:extLst>
          </p:cNvPr>
          <p:cNvSpPr/>
          <p:nvPr/>
        </p:nvSpPr>
        <p:spPr bwMode="auto">
          <a:xfrm>
            <a:off x="3162191" y="3829856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402780-EC9D-8EF5-34EF-B02944C0DF60}"/>
              </a:ext>
            </a:extLst>
          </p:cNvPr>
          <p:cNvSpPr/>
          <p:nvPr/>
        </p:nvSpPr>
        <p:spPr bwMode="auto">
          <a:xfrm>
            <a:off x="3162191" y="4223273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SparkJobDefinition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242B53-FBF4-258D-9BEB-92CA563260F3}"/>
              </a:ext>
            </a:extLst>
          </p:cNvPr>
          <p:cNvSpPr/>
          <p:nvPr/>
        </p:nvSpPr>
        <p:spPr bwMode="auto">
          <a:xfrm>
            <a:off x="3178834" y="5059773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Environment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1C6543-1C1D-21E2-7E8E-8AF404FE7CB5}"/>
              </a:ext>
            </a:extLst>
          </p:cNvPr>
          <p:cNvSpPr/>
          <p:nvPr/>
        </p:nvSpPr>
        <p:spPr bwMode="auto">
          <a:xfrm>
            <a:off x="8726938" y="3187286"/>
            <a:ext cx="1778387" cy="22429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Science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687AA9-B2AA-D745-4B66-108BAEA70250}"/>
              </a:ext>
            </a:extLst>
          </p:cNvPr>
          <p:cNvSpPr/>
          <p:nvPr/>
        </p:nvSpPr>
        <p:spPr bwMode="auto">
          <a:xfrm>
            <a:off x="8849562" y="3436437"/>
            <a:ext cx="1524351" cy="2757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MLExperiment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65B3A7-6C6C-BEA8-A3B5-BDDBB591AE3C}"/>
              </a:ext>
            </a:extLst>
          </p:cNvPr>
          <p:cNvSpPr/>
          <p:nvPr/>
        </p:nvSpPr>
        <p:spPr bwMode="auto">
          <a:xfrm>
            <a:off x="8849562" y="3829856"/>
            <a:ext cx="1524351" cy="2757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MLModel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AD6E05-E200-5BB4-C1F6-304B4BF7C198}"/>
              </a:ext>
            </a:extLst>
          </p:cNvPr>
          <p:cNvSpPr/>
          <p:nvPr/>
        </p:nvSpPr>
        <p:spPr bwMode="auto">
          <a:xfrm>
            <a:off x="4947928" y="3193442"/>
            <a:ext cx="1778387" cy="22429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Warehouse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59B612-1731-DF16-8BBA-E70DCF02DD62}"/>
              </a:ext>
            </a:extLst>
          </p:cNvPr>
          <p:cNvSpPr/>
          <p:nvPr/>
        </p:nvSpPr>
        <p:spPr bwMode="auto">
          <a:xfrm>
            <a:off x="5070552" y="3442592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Warehouse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93AA83-BE82-8887-19A6-FFF2C71DC050}"/>
              </a:ext>
            </a:extLst>
          </p:cNvPr>
          <p:cNvSpPr/>
          <p:nvPr/>
        </p:nvSpPr>
        <p:spPr bwMode="auto">
          <a:xfrm>
            <a:off x="5070552" y="4256489"/>
            <a:ext cx="1524351" cy="2757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MirroredWarehouse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832100-D134-865E-2B64-0FD80D4260E0}"/>
              </a:ext>
            </a:extLst>
          </p:cNvPr>
          <p:cNvSpPr/>
          <p:nvPr/>
        </p:nvSpPr>
        <p:spPr bwMode="auto">
          <a:xfrm>
            <a:off x="6844971" y="3187286"/>
            <a:ext cx="1778387" cy="22491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Real-time Analytics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8DC94C-0F19-378C-5571-E1679C30107E}"/>
              </a:ext>
            </a:extLst>
          </p:cNvPr>
          <p:cNvSpPr/>
          <p:nvPr/>
        </p:nvSpPr>
        <p:spPr bwMode="auto">
          <a:xfrm>
            <a:off x="6967595" y="3436437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KQLDatabase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155E2F-9D48-07EA-A3EB-44A33288B9E5}"/>
              </a:ext>
            </a:extLst>
          </p:cNvPr>
          <p:cNvSpPr/>
          <p:nvPr/>
        </p:nvSpPr>
        <p:spPr bwMode="auto">
          <a:xfrm>
            <a:off x="6967595" y="3829856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KQLDataConnection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F78AAF-FFDA-0D02-353C-AFFC12E5623E}"/>
              </a:ext>
            </a:extLst>
          </p:cNvPr>
          <p:cNvSpPr/>
          <p:nvPr/>
        </p:nvSpPr>
        <p:spPr bwMode="auto">
          <a:xfrm>
            <a:off x="6967595" y="4223273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KQLQueryset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D1B788-529D-5AD3-D786-E9DDBFA6611D}"/>
              </a:ext>
            </a:extLst>
          </p:cNvPr>
          <p:cNvSpPr/>
          <p:nvPr/>
        </p:nvSpPr>
        <p:spPr bwMode="auto">
          <a:xfrm>
            <a:off x="6967595" y="4616691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Eventstream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E1E58B-485F-4BEC-698E-F4E77E7DC475}"/>
              </a:ext>
            </a:extLst>
          </p:cNvPr>
          <p:cNvSpPr/>
          <p:nvPr/>
        </p:nvSpPr>
        <p:spPr bwMode="auto">
          <a:xfrm>
            <a:off x="5070552" y="3842876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DataPipeline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954766D-2A3E-E397-61C2-527AB0D8E945}"/>
              </a:ext>
            </a:extLst>
          </p:cNvPr>
          <p:cNvSpPr/>
          <p:nvPr/>
        </p:nvSpPr>
        <p:spPr bwMode="auto">
          <a:xfrm>
            <a:off x="3174527" y="4632619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Shortcut</a:t>
            </a:r>
          </a:p>
        </p:txBody>
      </p:sp>
    </p:spTree>
    <p:extLst>
      <p:ext uri="{BB962C8B-B14F-4D97-AF65-F5344CB8AC3E}">
        <p14:creationId xmlns:p14="http://schemas.microsoft.com/office/powerpoint/2010/main" val="133843627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49EB3-1E6C-90DF-D4A7-30143F1C3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32065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List Items API</a:t>
            </a:r>
            <a:r>
              <a:rPr lang="en-US" dirty="0"/>
              <a:t> returns items for a specific workspace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Construct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List Items</a:t>
            </a:r>
            <a:r>
              <a:rPr lang="en-US" dirty="0"/>
              <a:t> API URL using target workspace Id and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/items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Workspace Items API supports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type</a:t>
            </a:r>
            <a:r>
              <a:rPr lang="en-US" dirty="0"/>
              <a:t> query string parameter to filer on item type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19936-D284-4F95-709A-D65A8B1E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 Items in Workspace using List Items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39F8B6-CEB7-8AFF-86CF-66BB227B3B04}"/>
              </a:ext>
            </a:extLst>
          </p:cNvPr>
          <p:cNvSpPr/>
          <p:nvPr/>
        </p:nvSpPr>
        <p:spPr bwMode="auto">
          <a:xfrm>
            <a:off x="890773" y="1694351"/>
            <a:ext cx="1637212" cy="17076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213E4A-7F31-3B7D-83F0-C70362C0CE13}"/>
              </a:ext>
            </a:extLst>
          </p:cNvPr>
          <p:cNvSpPr/>
          <p:nvPr/>
        </p:nvSpPr>
        <p:spPr bwMode="auto">
          <a:xfrm>
            <a:off x="7920021" y="1598888"/>
            <a:ext cx="1637212" cy="180308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E31B3F-F962-41D6-D276-0154B9F11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19" y="4119840"/>
            <a:ext cx="6712278" cy="1213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491345-2053-11B0-C5AD-E60969B5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718" y="4119840"/>
            <a:ext cx="2622505" cy="11533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C097672A-4D24-FB87-7657-B46F13C1F075}"/>
              </a:ext>
            </a:extLst>
          </p:cNvPr>
          <p:cNvSpPr/>
          <p:nvPr/>
        </p:nvSpPr>
        <p:spPr bwMode="auto">
          <a:xfrm>
            <a:off x="2702338" y="1754668"/>
            <a:ext cx="5043330" cy="342686"/>
          </a:xfrm>
          <a:prstGeom prst="rightArrow">
            <a:avLst>
              <a:gd name="adj1" fmla="val 66153"/>
              <a:gd name="adj2" fmla="val 93548"/>
            </a:avLst>
          </a:prstGeom>
          <a:solidFill>
            <a:srgbClr val="F0F8FF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nn-NO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GET https://api.fabric.microsoft.com/v1/workspaces/</a:t>
            </a:r>
            <a:r>
              <a:rPr lang="nn-NO" sz="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{WORKSPACE_ID}</a:t>
            </a:r>
            <a:r>
              <a:rPr lang="nn-NO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/items</a:t>
            </a:r>
            <a:endParaRPr lang="en-US" sz="800" b="1" dirty="0">
              <a:solidFill>
                <a:schemeClr val="tx1"/>
              </a:solidFill>
              <a:latin typeface="Lucida Console" panose="020B0609040504020204" pitchFamily="49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3079D5-3688-45C3-48BE-8964DE5A199A}"/>
              </a:ext>
            </a:extLst>
          </p:cNvPr>
          <p:cNvGrpSpPr/>
          <p:nvPr/>
        </p:nvGrpSpPr>
        <p:grpSpPr>
          <a:xfrm>
            <a:off x="2687149" y="2188765"/>
            <a:ext cx="5043330" cy="1095890"/>
            <a:chOff x="2687149" y="2188765"/>
            <a:chExt cx="5043330" cy="1095890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27E70FB-4236-4A7A-03E9-E5C98DD01B8D}"/>
                </a:ext>
              </a:extLst>
            </p:cNvPr>
            <p:cNvSpPr/>
            <p:nvPr/>
          </p:nvSpPr>
          <p:spPr bwMode="auto">
            <a:xfrm flipH="1">
              <a:off x="2687149" y="2468856"/>
              <a:ext cx="5043330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14735CF-7E34-004B-4C20-4F38AD12D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6381" y="2188765"/>
              <a:ext cx="1772764" cy="10958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37E9F09-9CBA-8F36-6A26-6E34DBB9F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19" y="6044909"/>
            <a:ext cx="8436071" cy="658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35832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519-1DFD-5FE5-42AB-E09CAA29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Fabric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2F338-AB85-2FD4-A29D-E6F9EC6BFF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Fabric items are created and updated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need to create and pass item definition when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You can retrieve item definition for existing Fabric item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Modifying existing item Fabric by calling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and pass item definition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1D2F30-3514-EB97-82E4-197F2333788E}"/>
              </a:ext>
            </a:extLst>
          </p:cNvPr>
          <p:cNvSpPr/>
          <p:nvPr/>
        </p:nvSpPr>
        <p:spPr bwMode="auto">
          <a:xfrm>
            <a:off x="1246295" y="2809990"/>
            <a:ext cx="2028629" cy="37100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E5DAC6-12C0-0F4E-9551-682CD8B82F75}"/>
              </a:ext>
            </a:extLst>
          </p:cNvPr>
          <p:cNvSpPr/>
          <p:nvPr/>
        </p:nvSpPr>
        <p:spPr bwMode="auto">
          <a:xfrm>
            <a:off x="8248430" y="2809990"/>
            <a:ext cx="2028629" cy="371008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F857E-949D-E227-AF21-BE73E0A6A2D7}"/>
              </a:ext>
            </a:extLst>
          </p:cNvPr>
          <p:cNvGrpSpPr/>
          <p:nvPr/>
        </p:nvGrpSpPr>
        <p:grpSpPr>
          <a:xfrm>
            <a:off x="3522973" y="3105151"/>
            <a:ext cx="4507842" cy="709723"/>
            <a:chOff x="3781393" y="3734101"/>
            <a:chExt cx="4507842" cy="70972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6FB9032-4392-490D-2D98-10005460432F}"/>
                </a:ext>
              </a:extLst>
            </p:cNvPr>
            <p:cNvSpPr/>
            <p:nvPr/>
          </p:nvSpPr>
          <p:spPr bwMode="auto">
            <a:xfrm>
              <a:off x="3781393" y="3810990"/>
              <a:ext cx="4507842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Create Item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05F53AF-1C11-0B7B-1382-6F0B649D0751}"/>
                </a:ext>
              </a:extLst>
            </p:cNvPr>
            <p:cNvSpPr/>
            <p:nvPr/>
          </p:nvSpPr>
          <p:spPr bwMode="auto">
            <a:xfrm>
              <a:off x="5864819" y="3734101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5FB441-0C6A-7684-E1A5-C3DF8F268966}"/>
              </a:ext>
            </a:extLst>
          </p:cNvPr>
          <p:cNvGrpSpPr/>
          <p:nvPr/>
        </p:nvGrpSpPr>
        <p:grpSpPr>
          <a:xfrm>
            <a:off x="3522973" y="5486961"/>
            <a:ext cx="4507843" cy="709723"/>
            <a:chOff x="3781391" y="6073183"/>
            <a:chExt cx="4507843" cy="709723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81024486-D1F3-1B3D-AEC8-5D62A32F2C7D}"/>
                </a:ext>
              </a:extLst>
            </p:cNvPr>
            <p:cNvSpPr/>
            <p:nvPr/>
          </p:nvSpPr>
          <p:spPr bwMode="auto">
            <a:xfrm>
              <a:off x="3781391" y="6150072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267D1B4-CC43-D00C-52B6-F43E845161CA}"/>
                </a:ext>
              </a:extLst>
            </p:cNvPr>
            <p:cNvSpPr/>
            <p:nvPr/>
          </p:nvSpPr>
          <p:spPr bwMode="auto">
            <a:xfrm>
              <a:off x="6276602" y="6073183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EB3461-C221-D7E1-F8A9-9F8BB7B7AA09}"/>
              </a:ext>
            </a:extLst>
          </p:cNvPr>
          <p:cNvGrpSpPr/>
          <p:nvPr/>
        </p:nvGrpSpPr>
        <p:grpSpPr>
          <a:xfrm>
            <a:off x="3505602" y="4296056"/>
            <a:ext cx="4507843" cy="709723"/>
            <a:chOff x="3764022" y="4643606"/>
            <a:chExt cx="4507843" cy="7097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AEA6C562-6516-5CCF-6E5B-1F40F38CC205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21B4ED1-2BEA-754E-2924-EDEBD12C5A9B}"/>
                </a:ext>
              </a:extLst>
            </p:cNvPr>
            <p:cNvSpPr/>
            <p:nvPr/>
          </p:nvSpPr>
          <p:spPr bwMode="auto">
            <a:xfrm>
              <a:off x="6286540" y="4643606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3919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E9B0-D6B9-66A8-90B8-563CCE153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Item Definition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83E67-3925-4803-A349-3E04A8434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0099"/>
          </a:xfrm>
        </p:spPr>
        <p:txBody>
          <a:bodyPr/>
          <a:lstStyle/>
          <a:p>
            <a:r>
              <a:rPr lang="en-US" dirty="0"/>
              <a:t>When calling </a:t>
            </a:r>
            <a:r>
              <a:rPr lang="en-US" sz="20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,  you pass </a:t>
            </a:r>
            <a:r>
              <a:rPr lang="en-US" sz="2000" b="1" dirty="0">
                <a:solidFill>
                  <a:srgbClr val="6C0000"/>
                </a:solidFill>
              </a:rPr>
              <a:t>displayName</a:t>
            </a:r>
            <a:r>
              <a:rPr lang="en-US" dirty="0"/>
              <a:t>, </a:t>
            </a:r>
            <a:r>
              <a:rPr lang="en-US" sz="2000" b="1" dirty="0">
                <a:solidFill>
                  <a:srgbClr val="6C0000"/>
                </a:solidFill>
              </a:rPr>
              <a:t>type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6C0000"/>
                </a:solidFill>
              </a:rPr>
              <a:t>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Item </a:t>
            </a:r>
            <a:r>
              <a:rPr lang="en-US" sz="1800" b="1" dirty="0">
                <a:solidFill>
                  <a:srgbClr val="6C0000"/>
                </a:solidFill>
              </a:rPr>
              <a:t>definition</a:t>
            </a:r>
            <a:r>
              <a:rPr lang="en-US" dirty="0"/>
              <a:t> includes array of </a:t>
            </a:r>
            <a:r>
              <a:rPr lang="en-US" sz="1800" b="1" dirty="0">
                <a:solidFill>
                  <a:srgbClr val="6C0000"/>
                </a:solidFill>
              </a:rPr>
              <a:t>parts</a:t>
            </a:r>
            <a:r>
              <a:rPr lang="en-US" dirty="0"/>
              <a:t> where each part is item-specific file</a:t>
            </a:r>
          </a:p>
          <a:p>
            <a:pPr lvl="1"/>
            <a:r>
              <a:rPr lang="en-US" dirty="0"/>
              <a:t>File content for parts converted to/from </a:t>
            </a:r>
            <a:r>
              <a:rPr lang="en-US" sz="1800" b="1" dirty="0">
                <a:solidFill>
                  <a:srgbClr val="6C0000"/>
                </a:solidFill>
              </a:rPr>
              <a:t>inline base64 format</a:t>
            </a:r>
            <a:r>
              <a:rPr lang="en-US" dirty="0"/>
              <a:t> when transmitted across network</a:t>
            </a:r>
            <a:endParaRPr lang="en-US" b="1" dirty="0">
              <a:solidFill>
                <a:srgbClr val="6C0000"/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/>
              <a:t>Item definition for each item type requires unique set of parts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Creating semantic model definition requires parts for </a:t>
            </a:r>
            <a:r>
              <a:rPr lang="en-US" sz="1800" b="1" dirty="0">
                <a:solidFill>
                  <a:srgbClr val="6C0000"/>
                </a:solidFill>
              </a:rPr>
              <a:t>definition.pbidataset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model.bim</a:t>
            </a:r>
          </a:p>
          <a:p>
            <a:pPr lvl="1"/>
            <a:r>
              <a:rPr lang="en-US" dirty="0"/>
              <a:t>Creating report definition requires parts for </a:t>
            </a:r>
            <a:r>
              <a:rPr lang="en-US" sz="1800" b="1" dirty="0">
                <a:solidFill>
                  <a:srgbClr val="6C0000"/>
                </a:solidFill>
              </a:rPr>
              <a:t>definition.pbir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6C0000"/>
                </a:solidFill>
              </a:rPr>
              <a:t>report.json</a:t>
            </a:r>
            <a:r>
              <a:rPr lang="en-US" sz="1800" dirty="0"/>
              <a:t> </a:t>
            </a:r>
            <a:r>
              <a:rPr lang="en-US" dirty="0"/>
              <a:t>and optionally a theme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2E92A1E-A527-01ED-8E5B-19C62181D9CF}"/>
              </a:ext>
            </a:extLst>
          </p:cNvPr>
          <p:cNvGrpSpPr/>
          <p:nvPr/>
        </p:nvGrpSpPr>
        <p:grpSpPr>
          <a:xfrm>
            <a:off x="1176121" y="3963473"/>
            <a:ext cx="4052815" cy="2380550"/>
            <a:chOff x="1124345" y="3947327"/>
            <a:chExt cx="4052815" cy="2380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AC1493-985F-6438-B219-F945504462AE}"/>
                </a:ext>
              </a:extLst>
            </p:cNvPr>
            <p:cNvSpPr/>
            <p:nvPr/>
          </p:nvSpPr>
          <p:spPr bwMode="auto">
            <a:xfrm>
              <a:off x="1124346" y="3947929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displayName: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4AD35A-5174-F269-C20A-7FE8CC7F3D81}"/>
                </a:ext>
              </a:extLst>
            </p:cNvPr>
            <p:cNvSpPr/>
            <p:nvPr/>
          </p:nvSpPr>
          <p:spPr bwMode="auto">
            <a:xfrm>
              <a:off x="1124345" y="4286988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type: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04C16D-FAEC-877F-E755-88EFBDE169AD}"/>
                </a:ext>
              </a:extLst>
            </p:cNvPr>
            <p:cNvSpPr/>
            <p:nvPr/>
          </p:nvSpPr>
          <p:spPr bwMode="auto">
            <a:xfrm>
              <a:off x="1124345" y="4622667"/>
              <a:ext cx="1233377" cy="17019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7A0920-F49A-C59F-CEA2-305ECC6F6E29}"/>
                </a:ext>
              </a:extLst>
            </p:cNvPr>
            <p:cNvSpPr/>
            <p:nvPr/>
          </p:nvSpPr>
          <p:spPr bwMode="auto">
            <a:xfrm>
              <a:off x="2357723" y="3947327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Product Sales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DD8347-CB98-ECA4-2748-FA80CABE15E0}"/>
                </a:ext>
              </a:extLst>
            </p:cNvPr>
            <p:cNvSpPr/>
            <p:nvPr/>
          </p:nvSpPr>
          <p:spPr bwMode="auto">
            <a:xfrm>
              <a:off x="2357722" y="4286385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97A572-E46E-1B0A-C2A1-C8B010F4093C}"/>
                </a:ext>
              </a:extLst>
            </p:cNvPr>
            <p:cNvSpPr/>
            <p:nvPr/>
          </p:nvSpPr>
          <p:spPr bwMode="auto">
            <a:xfrm>
              <a:off x="2357722" y="4622066"/>
              <a:ext cx="2819437" cy="1705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2ACB91D-5463-0D79-448D-152F2034CDF8}"/>
                </a:ext>
              </a:extLst>
            </p:cNvPr>
            <p:cNvSpPr/>
            <p:nvPr/>
          </p:nvSpPr>
          <p:spPr bwMode="auto">
            <a:xfrm>
              <a:off x="2464568" y="4726218"/>
              <a:ext cx="2563735" cy="14591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parts: {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}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F20928E-93C2-C344-CB1B-A7A8F9CC237A}"/>
                </a:ext>
              </a:extLst>
            </p:cNvPr>
            <p:cNvGrpSpPr/>
            <p:nvPr/>
          </p:nvGrpSpPr>
          <p:grpSpPr>
            <a:xfrm>
              <a:off x="2686641" y="5106737"/>
              <a:ext cx="2160910" cy="812864"/>
              <a:chOff x="5017062" y="5405896"/>
              <a:chExt cx="2385855" cy="91667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0849E9B-1368-D6E2-B20E-858AF7A0F589}"/>
                  </a:ext>
                </a:extLst>
              </p:cNvPr>
              <p:cNvSpPr/>
              <p:nvPr/>
            </p:nvSpPr>
            <p:spPr bwMode="auto">
              <a:xfrm>
                <a:off x="5017062" y="5405896"/>
                <a:ext cx="2385854" cy="3934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definition.pbidataset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DC676D2-FADA-5AFA-C261-DE5D0E9DBA22}"/>
                  </a:ext>
                </a:extLst>
              </p:cNvPr>
              <p:cNvSpPr/>
              <p:nvPr/>
            </p:nvSpPr>
            <p:spPr bwMode="auto">
              <a:xfrm>
                <a:off x="5017062" y="5929169"/>
                <a:ext cx="2385855" cy="3934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model.bim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6159B7-54C0-C930-64D7-000A8E87F58E}"/>
              </a:ext>
            </a:extLst>
          </p:cNvPr>
          <p:cNvGrpSpPr/>
          <p:nvPr/>
        </p:nvGrpSpPr>
        <p:grpSpPr>
          <a:xfrm>
            <a:off x="5704879" y="3928957"/>
            <a:ext cx="4052815" cy="2852877"/>
            <a:chOff x="5643164" y="3951148"/>
            <a:chExt cx="4052815" cy="289540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127180-D039-529D-555D-D9376BC7E9A3}"/>
                </a:ext>
              </a:extLst>
            </p:cNvPr>
            <p:cNvSpPr/>
            <p:nvPr/>
          </p:nvSpPr>
          <p:spPr bwMode="auto">
            <a:xfrm>
              <a:off x="5643165" y="3954970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displayName: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E5C6D1-6130-446D-454C-67D957BAAB9B}"/>
                </a:ext>
              </a:extLst>
            </p:cNvPr>
            <p:cNvSpPr/>
            <p:nvPr/>
          </p:nvSpPr>
          <p:spPr bwMode="auto">
            <a:xfrm>
              <a:off x="5643164" y="4294029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type: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C04861-F158-F235-C550-AD63AABD6AB5}"/>
                </a:ext>
              </a:extLst>
            </p:cNvPr>
            <p:cNvSpPr/>
            <p:nvPr/>
          </p:nvSpPr>
          <p:spPr bwMode="auto">
            <a:xfrm>
              <a:off x="5643164" y="4629708"/>
              <a:ext cx="1233377" cy="2216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definition: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B655143-146C-A923-82AD-C570F601EB93}"/>
                </a:ext>
              </a:extLst>
            </p:cNvPr>
            <p:cNvSpPr/>
            <p:nvPr/>
          </p:nvSpPr>
          <p:spPr bwMode="auto">
            <a:xfrm>
              <a:off x="6876542" y="3951148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Sales by Product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A8A241-9816-5D9B-FCA4-C5DB05766C12}"/>
                </a:ext>
              </a:extLst>
            </p:cNvPr>
            <p:cNvSpPr/>
            <p:nvPr/>
          </p:nvSpPr>
          <p:spPr bwMode="auto">
            <a:xfrm>
              <a:off x="6876541" y="4290206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231E4E-0E08-ED87-FEA2-C69A6DEE290A}"/>
                </a:ext>
              </a:extLst>
            </p:cNvPr>
            <p:cNvSpPr/>
            <p:nvPr/>
          </p:nvSpPr>
          <p:spPr bwMode="auto">
            <a:xfrm>
              <a:off x="6876541" y="4625887"/>
              <a:ext cx="2819437" cy="2220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6E0D648-0B7E-EFCD-7A0F-2AB79F97792F}"/>
                </a:ext>
              </a:extLst>
            </p:cNvPr>
            <p:cNvSpPr/>
            <p:nvPr/>
          </p:nvSpPr>
          <p:spPr bwMode="auto">
            <a:xfrm>
              <a:off x="6983387" y="4730039"/>
              <a:ext cx="2563735" cy="19782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parts: {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}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C494C5-96EA-14EF-AFC0-DFEE6858892F}"/>
                </a:ext>
              </a:extLst>
            </p:cNvPr>
            <p:cNvSpPr/>
            <p:nvPr/>
          </p:nvSpPr>
          <p:spPr bwMode="auto">
            <a:xfrm>
              <a:off x="7154094" y="5130731"/>
              <a:ext cx="2212276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definition.pbir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D15D412-B3F7-71BC-BCBC-5CCC425D2493}"/>
                </a:ext>
              </a:extLst>
            </p:cNvPr>
            <p:cNvSpPr/>
            <p:nvPr/>
          </p:nvSpPr>
          <p:spPr bwMode="auto">
            <a:xfrm>
              <a:off x="7154094" y="5581500"/>
              <a:ext cx="2212276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report.json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88014E-5924-2AD9-D54C-28AA19951732}"/>
                </a:ext>
              </a:extLst>
            </p:cNvPr>
            <p:cNvSpPr/>
            <p:nvPr/>
          </p:nvSpPr>
          <p:spPr bwMode="auto">
            <a:xfrm>
              <a:off x="7154092" y="6032270"/>
              <a:ext cx="2212277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report-theme.json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17052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4C2B7-0B0E-71ED-D81E-26CFF3BD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1A285-11F2-FC69-678A-545222796A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54847"/>
          </a:xfrm>
        </p:spPr>
        <p:txBody>
          <a:bodyPr/>
          <a:lstStyle/>
          <a:p>
            <a:r>
              <a:rPr lang="en-US" dirty="0"/>
              <a:t>Developer must decide which type of semantic model to create</a:t>
            </a:r>
          </a:p>
          <a:p>
            <a:pPr lvl="1"/>
            <a:r>
              <a:rPr lang="en-US" dirty="0"/>
              <a:t>Import-mode models</a:t>
            </a:r>
          </a:p>
          <a:p>
            <a:pPr lvl="1"/>
            <a:r>
              <a:rPr lang="en-US" dirty="0"/>
              <a:t>DirectQuery models</a:t>
            </a:r>
          </a:p>
          <a:p>
            <a:pPr lvl="1"/>
            <a:r>
              <a:rPr lang="en-US" dirty="0"/>
              <a:t>DirectLake models</a:t>
            </a:r>
          </a:p>
          <a:p>
            <a:pPr lvl="1"/>
            <a:endParaRPr lang="en-US" dirty="0"/>
          </a:p>
          <a:p>
            <a:r>
              <a:rPr lang="en-US" dirty="0"/>
              <a:t>Item definition parts used to create semantic model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definition.pbidataset</a:t>
            </a:r>
            <a:r>
              <a:rPr lang="en-US" dirty="0"/>
              <a:t> contains configuration data for model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contains semantic model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3F338-C0ED-49AF-9469-5BA045988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7"/>
          <a:stretch/>
        </p:blipFill>
        <p:spPr>
          <a:xfrm>
            <a:off x="1274562" y="5017786"/>
            <a:ext cx="2455167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E89833E-92B7-CFB4-C9FB-6323E90605F5}"/>
              </a:ext>
            </a:extLst>
          </p:cNvPr>
          <p:cNvGrpSpPr/>
          <p:nvPr/>
        </p:nvGrpSpPr>
        <p:grpSpPr>
          <a:xfrm>
            <a:off x="3409950" y="5551318"/>
            <a:ext cx="4047713" cy="1017624"/>
            <a:chOff x="3409950" y="5551318"/>
            <a:chExt cx="4047713" cy="10176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265271-54C1-A9CF-900E-1734716E7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9860" y="5551318"/>
              <a:ext cx="2497803" cy="101762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FF47AE7-2827-03D4-331E-20A995E9E2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950" y="5767086"/>
              <a:ext cx="1438275" cy="509889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9495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E666-A735-D5E2-FC4D-5676BE6E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Semantic Model Definitions using BIM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99F3E-A81C-73CA-81C6-5EE97239B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Semantic model definition can be maintained in BIM file format</a:t>
            </a:r>
          </a:p>
          <a:p>
            <a:pPr lvl="1"/>
            <a:r>
              <a:rPr lang="en-US" dirty="0"/>
              <a:t>Supported by Power BI Service and by Fabric</a:t>
            </a:r>
          </a:p>
          <a:p>
            <a:pPr lvl="1"/>
            <a:r>
              <a:rPr lang="en-US" dirty="0"/>
              <a:t>Supported by Tabular Editor and other community tools</a:t>
            </a:r>
          </a:p>
          <a:p>
            <a:pPr lvl="1"/>
            <a:r>
              <a:rPr lang="en-US" dirty="0"/>
              <a:t>Support by Power BI Desktop with PBIP project (</a:t>
            </a:r>
            <a:r>
              <a:rPr lang="en-US" i="1" dirty="0"/>
              <a:t>discussed next section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47BFE-885F-8846-1D82-3817007EC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91" y="2905360"/>
            <a:ext cx="4849696" cy="3476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72639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307F-FDF4-6261-9C14-A7DC0771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FabricItemDefinitionFactory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6BFD2-AA20-8486-9D04-C72018BD7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31709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Demo2-CreateItem</a:t>
            </a:r>
            <a:r>
              <a:rPr lang="en-US" dirty="0"/>
              <a:t> project contains </a:t>
            </a:r>
            <a:r>
              <a:rPr lang="en-US" sz="2400" b="1" dirty="0" err="1">
                <a:solidFill>
                  <a:schemeClr val="accent3">
                    <a:lumMod val="75000"/>
                  </a:schemeClr>
                </a:solidFill>
              </a:rPr>
              <a:t>FabricItemDefinitionFactory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 This class abstracts assembling JSON request body for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request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FabricItemDefinitionFactory</a:t>
            </a:r>
            <a:r>
              <a:rPr lang="en-US" dirty="0"/>
              <a:t> class provides method to create item definitions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6BBDD-457F-F53B-CFCC-26347887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49" y="4717823"/>
            <a:ext cx="10115551" cy="20985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04566-63EE-670F-7A7C-CF6D773B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2218670"/>
            <a:ext cx="2387818" cy="1781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9807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CCB9-49B1-4C8C-0966-7CDE5ED4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Item Definitions for Calls to CreateItem API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104012-EDC1-9464-B727-8BD46A381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sz="2000" b="1" dirty="0" err="1">
                <a:solidFill>
                  <a:srgbClr val="6C0000"/>
                </a:solidFill>
              </a:rPr>
              <a:t>FabricUserApiModels.cs</a:t>
            </a:r>
            <a:r>
              <a:rPr lang="en-US" dirty="0"/>
              <a:t> contains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serialization class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class to assemble item definition for create request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2CAE23-626A-A094-11F7-93FDE9054020}"/>
              </a:ext>
            </a:extLst>
          </p:cNvPr>
          <p:cNvGrpSpPr/>
          <p:nvPr/>
        </p:nvGrpSpPr>
        <p:grpSpPr>
          <a:xfrm>
            <a:off x="6286500" y="4050302"/>
            <a:ext cx="5894201" cy="2534557"/>
            <a:chOff x="6182429" y="4078877"/>
            <a:chExt cx="6007797" cy="2583404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F5CE627-D01E-3529-E1C0-750E833AFA35}"/>
                </a:ext>
              </a:extLst>
            </p:cNvPr>
            <p:cNvSpPr/>
            <p:nvPr/>
          </p:nvSpPr>
          <p:spPr bwMode="auto">
            <a:xfrm>
              <a:off x="6182429" y="5136663"/>
              <a:ext cx="925033" cy="467832"/>
            </a:xfrm>
            <a:prstGeom prst="rightArrow">
              <a:avLst/>
            </a:prstGeom>
            <a:solidFill>
              <a:schemeClr val="accent4"/>
            </a:solidFill>
            <a:ln w="19050">
              <a:solidFill>
                <a:srgbClr val="6C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822CFEC-918D-52DD-0BB1-5262526FD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5349" y="4078877"/>
              <a:ext cx="5044877" cy="25834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4FDF78D-A5B5-5D33-7807-7ECE47D77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5" y="1657678"/>
            <a:ext cx="3595467" cy="168002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9085EB-8995-01B5-2092-17526B69D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16" y="4037863"/>
            <a:ext cx="5345045" cy="25979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6255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Getting Started with the Fabric User APIs</a:t>
            </a:r>
          </a:p>
          <a:p>
            <a:r>
              <a:rPr lang="en-US" dirty="0"/>
              <a:t>Programming CreateItem using Item Definitions</a:t>
            </a:r>
          </a:p>
          <a:p>
            <a:r>
              <a:rPr lang="en-US" dirty="0"/>
              <a:t>Automating ALM and CI/CD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51599992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62C21-50FC-1488-694E-F4296DB51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 using 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13D5F-41E8-86B1-DF9B-B1673DDF94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70455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6C0000"/>
                </a:solidFill>
              </a:rPr>
              <a:t>FabricUserApi.CreateItem</a:t>
            </a:r>
            <a:r>
              <a:rPr lang="en-US" dirty="0"/>
              <a:t> passing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instance</a:t>
            </a:r>
          </a:p>
          <a:p>
            <a:pPr marL="230188" lvl="1" indent="0">
              <a:buNone/>
            </a:pPr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calls </a:t>
            </a:r>
            <a:r>
              <a:rPr lang="en-US" sz="2000" b="1" dirty="0">
                <a:solidFill>
                  <a:srgbClr val="6C0000"/>
                </a:solidFill>
              </a:rPr>
              <a:t>ExecutePostRequest</a:t>
            </a:r>
            <a:r>
              <a:rPr lang="en-US" dirty="0"/>
              <a:t> to send request across network to Fabric User API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implements Fabric User API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Long Running Operations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More on this topic after a few more slides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0CB6C-6821-0B5E-F607-BEC3ECDB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3" y="1720793"/>
            <a:ext cx="10708315" cy="5871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06346-F8B5-FE08-0C67-E9685B81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3" y="2925183"/>
            <a:ext cx="8277689" cy="16619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1744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7EB5-707A-ABC5-5D14-8952442F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the Semantic Model After Creation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5D79-8ADC-18DB-A531-0F46CED2A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2139047"/>
          </a:xfrm>
        </p:spPr>
        <p:txBody>
          <a:bodyPr/>
          <a:lstStyle/>
          <a:p>
            <a:r>
              <a:rPr lang="en-US" dirty="0"/>
              <a:t>When you create a new import mode semantic model, you need to prepare it</a:t>
            </a:r>
          </a:p>
          <a:p>
            <a:pPr lvl="1"/>
            <a:r>
              <a:rPr lang="en-US" dirty="0"/>
              <a:t>Call to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creates semantic model definition but does not populate semantic model with data</a:t>
            </a:r>
          </a:p>
          <a:p>
            <a:pPr lvl="1"/>
            <a:r>
              <a:rPr lang="en-US" dirty="0"/>
              <a:t>You need to use the Power BI REST API to prepare the semantic model for consumption</a:t>
            </a:r>
          </a:p>
          <a:p>
            <a:pPr lvl="1"/>
            <a:r>
              <a:rPr lang="en-US" dirty="0"/>
              <a:t>You must patch credentials for the datasource(s) used by the semantic model</a:t>
            </a:r>
          </a:p>
          <a:p>
            <a:pPr lvl="1"/>
            <a:r>
              <a:rPr lang="en-US" dirty="0"/>
              <a:t>You must initiate refresh operation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E23534-21BB-DE1F-BD47-DE7E145A7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323"/>
          <a:stretch/>
        </p:blipFill>
        <p:spPr>
          <a:xfrm>
            <a:off x="1211328" y="3218756"/>
            <a:ext cx="7369179" cy="2336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658411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2BB4-0D64-71CF-E173-F290FEE3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 Provisioning in Demo2-CreteItem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896B-98FD-C627-5730-8FBD653F9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Flow to create import-mode semantic model and report</a:t>
            </a:r>
          </a:p>
          <a:p>
            <a:pPr lvl="1"/>
            <a:r>
              <a:rPr lang="en-US" dirty="0"/>
              <a:t>Create workspace and assign workspace members</a:t>
            </a:r>
          </a:p>
          <a:p>
            <a:pPr lvl="1"/>
            <a:r>
              <a:rPr lang="en-US" dirty="0"/>
              <a:t>Create import-mode semantic model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Set semantic model credentials and run refresh operation using Power BI REST API</a:t>
            </a:r>
          </a:p>
          <a:p>
            <a:pPr lvl="1"/>
            <a:r>
              <a:rPr lang="en-US" dirty="0"/>
              <a:t>Create new report which is bound to import-mode semantic model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API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8A2D2A-D57A-19E9-4370-EF82F2E11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38" y="3282626"/>
            <a:ext cx="5196587" cy="2415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9C4F1B-690E-0FE5-D4A3-2B4E1F8C3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156" y="3282626"/>
            <a:ext cx="4674435" cy="18230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DFE6FCA-3D2D-13B9-77C3-6FF794565CA1}"/>
              </a:ext>
            </a:extLst>
          </p:cNvPr>
          <p:cNvSpPr/>
          <p:nvPr/>
        </p:nvSpPr>
        <p:spPr bwMode="auto">
          <a:xfrm>
            <a:off x="6111074" y="3827847"/>
            <a:ext cx="925033" cy="467832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4749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0CF5-E073-F0B9-26AD-BBB0CC98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Long Running Operations (LRO)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452E8-E0C5-8DF5-6615-EB971084F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9036"/>
          </a:xfrm>
        </p:spPr>
        <p:txBody>
          <a:bodyPr/>
          <a:lstStyle/>
          <a:p>
            <a:r>
              <a:rPr lang="en-US" dirty="0"/>
              <a:t>Fabric User API standardizes programming pattern for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Long Running Operations (LRO)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Used to monitor and wait on asynchronous operating running in Microsoft cloud</a:t>
            </a:r>
          </a:p>
          <a:p>
            <a:pPr lvl="1"/>
            <a:r>
              <a:rPr lang="en-US" dirty="0"/>
              <a:t>Single endpoint may conditionally return either synchronous response and asynchronous response</a:t>
            </a:r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is good example of API that implements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Long Running Operations</a:t>
            </a:r>
            <a:r>
              <a:rPr lang="en-US" dirty="0"/>
              <a:t> pattern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might return either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or </a:t>
            </a:r>
            <a:r>
              <a:rPr lang="en-US" sz="16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on successful call</a:t>
            </a: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returns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when it successfully created the item in a synchronous operation 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returns </a:t>
            </a:r>
            <a:r>
              <a:rPr lang="en-US" sz="16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when it successfully starts async operation to create the item</a:t>
            </a: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ExecutePostRequest</a:t>
            </a:r>
            <a:r>
              <a:rPr lang="en-US" dirty="0"/>
              <a:t> must be implemented to handle both </a:t>
            </a:r>
            <a:r>
              <a:rPr lang="en-US" b="1" dirty="0">
                <a:solidFill>
                  <a:srgbClr val="6C0000"/>
                </a:solidFill>
              </a:rPr>
              <a:t>201</a:t>
            </a:r>
            <a:r>
              <a:rPr lang="en-US" dirty="0"/>
              <a:t> response and </a:t>
            </a:r>
            <a:r>
              <a:rPr lang="en-US" sz="1800" b="1" dirty="0">
                <a:solidFill>
                  <a:srgbClr val="6C0000"/>
                </a:solidFill>
              </a:rPr>
              <a:t>202</a:t>
            </a:r>
            <a:r>
              <a:rPr lang="en-US" dirty="0"/>
              <a:t> responses</a:t>
            </a:r>
          </a:p>
          <a:p>
            <a:pPr>
              <a:spcBef>
                <a:spcPts val="1800"/>
              </a:spcBef>
            </a:pPr>
            <a:r>
              <a:rPr lang="en-US" dirty="0"/>
              <a:t>Response headers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202 Accepted</a:t>
            </a:r>
            <a:r>
              <a:rPr lang="en-US" dirty="0"/>
              <a:t> response used to monitor Long Running Operations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Location</a:t>
            </a:r>
            <a:r>
              <a:rPr lang="en-US" dirty="0"/>
              <a:t> response header contains URL to call Get Operation Status API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x-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ms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-operation-id</a:t>
            </a:r>
            <a:r>
              <a:rPr lang="en-US" dirty="0"/>
              <a:t> response header contains GUID-based Id of operation</a:t>
            </a:r>
          </a:p>
          <a:p>
            <a:pPr lvl="1"/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Retry-After</a:t>
            </a:r>
            <a:r>
              <a:rPr lang="en-US" dirty="0"/>
              <a:t> response header contains number of seconds to wait</a:t>
            </a:r>
          </a:p>
        </p:txBody>
      </p:sp>
    </p:spTree>
    <p:extLst>
      <p:ext uri="{BB962C8B-B14F-4D97-AF65-F5344CB8AC3E}">
        <p14:creationId xmlns:p14="http://schemas.microsoft.com/office/powerpoint/2010/main" val="1162311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Calls to </a:t>
            </a:r>
            <a:r>
              <a:rPr lang="en-US" sz="24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might return </a:t>
            </a:r>
            <a:r>
              <a:rPr lang="en-US" sz="24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or </a:t>
            </a:r>
            <a:r>
              <a:rPr lang="en-US" sz="2400" b="1" dirty="0">
                <a:solidFill>
                  <a:srgbClr val="6C0000"/>
                </a:solidFill>
              </a:rPr>
              <a:t>202 Accepted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Calls that return </a:t>
            </a:r>
            <a:r>
              <a:rPr lang="en-US" sz="18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are synchronous</a:t>
            </a:r>
          </a:p>
          <a:p>
            <a:pPr lvl="1"/>
            <a:r>
              <a:rPr lang="en-US" dirty="0"/>
              <a:t>Calls that return </a:t>
            </a:r>
            <a:r>
              <a:rPr lang="en-US" sz="18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are asynchronous and considered to be </a:t>
            </a:r>
            <a:r>
              <a:rPr lang="en-US" sz="1800" b="1" dirty="0">
                <a:solidFill>
                  <a:srgbClr val="6C0000"/>
                </a:solidFill>
              </a:rPr>
              <a:t>long running operations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0F885-64F4-0956-073A-4438F08B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40" y="2499714"/>
            <a:ext cx="7293023" cy="4096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9FECC73-3A7A-2367-9D5D-1ADD6F4471D6}"/>
              </a:ext>
            </a:extLst>
          </p:cNvPr>
          <p:cNvSpPr/>
          <p:nvPr/>
        </p:nvSpPr>
        <p:spPr bwMode="auto">
          <a:xfrm>
            <a:off x="138222" y="5465113"/>
            <a:ext cx="2041451" cy="420105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long-running operation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80225B0-AC6C-B5E7-E591-A91AB53397B7}"/>
              </a:ext>
            </a:extLst>
          </p:cNvPr>
          <p:cNvSpPr/>
          <p:nvPr/>
        </p:nvSpPr>
        <p:spPr bwMode="auto">
          <a:xfrm>
            <a:off x="127589" y="4690605"/>
            <a:ext cx="2041451" cy="420105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synchronous operation</a:t>
            </a:r>
          </a:p>
        </p:txBody>
      </p:sp>
    </p:spTree>
    <p:extLst>
      <p:ext uri="{BB962C8B-B14F-4D97-AF65-F5344CB8AC3E}">
        <p14:creationId xmlns:p14="http://schemas.microsoft.com/office/powerpoint/2010/main" val="3773685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39047"/>
          </a:xfrm>
        </p:spPr>
        <p:txBody>
          <a:bodyPr/>
          <a:lstStyle/>
          <a:p>
            <a:r>
              <a:rPr lang="en-US" dirty="0"/>
              <a:t>Asynchronous calls which return </a:t>
            </a:r>
            <a:r>
              <a:rPr lang="en-US" sz="20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include two important response headers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response header provides URL to call </a:t>
            </a:r>
            <a:r>
              <a:rPr lang="en-US" sz="1800" b="1" dirty="0">
                <a:solidFill>
                  <a:srgbClr val="6C0000"/>
                </a:solidFill>
              </a:rPr>
              <a:t>Get Operation State</a:t>
            </a:r>
            <a:r>
              <a:rPr lang="en-US" dirty="0"/>
              <a:t> API to get operation status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Retry-After</a:t>
            </a:r>
            <a:r>
              <a:rPr lang="en-US" dirty="0"/>
              <a:t> response header returns number of seconds to wait before calling </a:t>
            </a:r>
            <a:r>
              <a:rPr lang="en-US" sz="1800" b="1" dirty="0">
                <a:solidFill>
                  <a:srgbClr val="6C0000"/>
                </a:solidFill>
              </a:rPr>
              <a:t>Get Operation State</a:t>
            </a:r>
          </a:p>
          <a:p>
            <a:pPr lvl="1"/>
            <a:r>
              <a:rPr lang="en-US" dirty="0"/>
              <a:t>Fabric User API enforces </a:t>
            </a:r>
            <a:r>
              <a:rPr lang="en-US" sz="1600" b="1" dirty="0">
                <a:solidFill>
                  <a:srgbClr val="6C0000"/>
                </a:solidFill>
              </a:rPr>
              <a:t>throttling</a:t>
            </a:r>
            <a:r>
              <a:rPr lang="en-US" dirty="0"/>
              <a:t> to prevent caller from checking operation status too frequently</a:t>
            </a:r>
          </a:p>
          <a:p>
            <a:pPr lvl="1"/>
            <a:r>
              <a:rPr lang="en-US" dirty="0"/>
              <a:t>Calling too frequently for specific time window results in status code of </a:t>
            </a:r>
            <a:r>
              <a:rPr lang="en-US" sz="1800" b="1" dirty="0">
                <a:solidFill>
                  <a:srgbClr val="6C0000"/>
                </a:solidFill>
              </a:rPr>
              <a:t>429 Too Many Requests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Developer should poll until response </a:t>
            </a:r>
            <a:r>
              <a:rPr lang="en-US" sz="1800" b="1" dirty="0">
                <a:solidFill>
                  <a:srgbClr val="6C0000"/>
                </a:solidFill>
                <a:latin typeface="Lucida Console" panose="020B0609040504020204" pitchFamily="49" charset="0"/>
              </a:rPr>
              <a:t>operation.status</a:t>
            </a:r>
            <a:r>
              <a:rPr lang="en-US" sz="1800" dirty="0"/>
              <a:t> equals either </a:t>
            </a:r>
            <a:r>
              <a:rPr lang="en-US" sz="1800" b="1" dirty="0">
                <a:solidFill>
                  <a:srgbClr val="6C0000"/>
                </a:solidFill>
              </a:rPr>
              <a:t>Succeeded</a:t>
            </a:r>
            <a:r>
              <a:rPr lang="en-US" sz="1800" dirty="0"/>
              <a:t> or </a:t>
            </a:r>
            <a:r>
              <a:rPr lang="en-US" sz="1800" b="1" dirty="0">
                <a:solidFill>
                  <a:srgbClr val="6C0000"/>
                </a:solidFill>
              </a:rPr>
              <a:t>Failed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802C11-699B-A334-3121-46F34CDC4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296" y="3667694"/>
            <a:ext cx="6276113" cy="2599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F9922-EBBD-A8A0-C431-A4F3B1665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171" y="3686405"/>
            <a:ext cx="3924891" cy="17881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7C55D5-B835-7D72-B03B-17D73F9A1654}"/>
              </a:ext>
            </a:extLst>
          </p:cNvPr>
          <p:cNvSpPr/>
          <p:nvPr/>
        </p:nvSpPr>
        <p:spPr bwMode="auto">
          <a:xfrm>
            <a:off x="8057468" y="5328541"/>
            <a:ext cx="3710598" cy="13403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F8EE8D-3BF2-2746-9256-47A41696E4FB}"/>
              </a:ext>
            </a:extLst>
          </p:cNvPr>
          <p:cNvSpPr/>
          <p:nvPr/>
        </p:nvSpPr>
        <p:spPr bwMode="auto">
          <a:xfrm>
            <a:off x="8069871" y="4923416"/>
            <a:ext cx="826913" cy="13403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2318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908215"/>
          </a:xfrm>
        </p:spPr>
        <p:txBody>
          <a:bodyPr/>
          <a:lstStyle/>
          <a:p>
            <a:r>
              <a:rPr lang="en-US" dirty="0"/>
              <a:t>In calls to </a:t>
            </a:r>
            <a:r>
              <a:rPr lang="en-US" sz="2000" b="1" dirty="0">
                <a:solidFill>
                  <a:srgbClr val="6C0000"/>
                </a:solidFill>
              </a:rPr>
              <a:t>Get Operation Status</a:t>
            </a:r>
            <a:r>
              <a:rPr lang="en-US" dirty="0"/>
              <a:t> which return </a:t>
            </a:r>
            <a:r>
              <a:rPr lang="en-US" sz="2000" b="1" dirty="0">
                <a:solidFill>
                  <a:srgbClr val="6C0000"/>
                </a:solidFill>
              </a:rPr>
              <a:t>operation.status == "Succeeded"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If response does not include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header, that means there is no result to return to caller</a:t>
            </a:r>
          </a:p>
          <a:p>
            <a:pPr lvl="1"/>
            <a:r>
              <a:rPr lang="en-US" dirty="0"/>
              <a:t>If response includes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header, then you should call </a:t>
            </a:r>
            <a:r>
              <a:rPr lang="en-US" sz="1800" b="1" dirty="0">
                <a:solidFill>
                  <a:srgbClr val="6C0000"/>
                </a:solidFill>
              </a:rPr>
              <a:t>Get Operation Result</a:t>
            </a:r>
            <a:r>
              <a:rPr lang="en-US" dirty="0"/>
              <a:t> to fetch result</a:t>
            </a:r>
          </a:p>
          <a:p>
            <a:pPr lvl="1"/>
            <a:r>
              <a:rPr lang="en-US" dirty="0"/>
              <a:t>Add </a:t>
            </a:r>
            <a:r>
              <a:rPr lang="en-US" sz="1800" b="1" dirty="0">
                <a:solidFill>
                  <a:srgbClr val="6C0000"/>
                </a:solidFill>
              </a:rPr>
              <a:t>/result</a:t>
            </a:r>
            <a:r>
              <a:rPr lang="en-US" dirty="0"/>
              <a:t> to end of URL in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 to call </a:t>
            </a:r>
            <a:r>
              <a:rPr lang="en-US" sz="1800" b="1" dirty="0">
                <a:solidFill>
                  <a:srgbClr val="6C0000"/>
                </a:solidFill>
              </a:rPr>
              <a:t>Get Operation Result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2D14E-35BE-B5EE-89FC-F8D77E3A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390" y="2907702"/>
            <a:ext cx="6380916" cy="3812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77DECA1-00FE-152E-455C-7C2571A1D25D}"/>
              </a:ext>
            </a:extLst>
          </p:cNvPr>
          <p:cNvSpPr/>
          <p:nvPr/>
        </p:nvSpPr>
        <p:spPr bwMode="auto">
          <a:xfrm>
            <a:off x="407032" y="4178802"/>
            <a:ext cx="1947239" cy="334362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Location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header absent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5922AB3-762D-29CC-63CE-CB1430092265}"/>
              </a:ext>
            </a:extLst>
          </p:cNvPr>
          <p:cNvSpPr/>
          <p:nvPr/>
        </p:nvSpPr>
        <p:spPr bwMode="auto">
          <a:xfrm>
            <a:off x="407032" y="4780703"/>
            <a:ext cx="1947239" cy="334362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Location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header exists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402D88A-74E8-C228-21EA-58F2676E4D29}"/>
              </a:ext>
            </a:extLst>
          </p:cNvPr>
          <p:cNvSpPr/>
          <p:nvPr/>
        </p:nvSpPr>
        <p:spPr bwMode="auto">
          <a:xfrm flipH="1">
            <a:off x="7008441" y="5062184"/>
            <a:ext cx="2220383" cy="291202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Call to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Get Operation Result</a:t>
            </a:r>
          </a:p>
        </p:txBody>
      </p:sp>
    </p:spTree>
    <p:extLst>
      <p:ext uri="{BB962C8B-B14F-4D97-AF65-F5344CB8AC3E}">
        <p14:creationId xmlns:p14="http://schemas.microsoft.com/office/powerpoint/2010/main" val="41240536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7EB5-707A-ABC5-5D14-8952442F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Reports to Semantic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5D79-8ADC-18DB-A531-0F46CED2A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524042"/>
          </a:xfrm>
        </p:spPr>
        <p:txBody>
          <a:bodyPr/>
          <a:lstStyle/>
          <a:p>
            <a:r>
              <a:rPr lang="en-US" dirty="0"/>
              <a:t>When creating report from item definition, you must bind report to semantic model</a:t>
            </a:r>
          </a:p>
          <a:p>
            <a:pPr lvl="1"/>
            <a:r>
              <a:rPr lang="en-US" dirty="0"/>
              <a:t>Report definition maintained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 while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r>
              <a:rPr lang="en-US" dirty="0"/>
              <a:t> only used to bind report to semantic model</a:t>
            </a:r>
          </a:p>
          <a:p>
            <a:pPr lvl="1"/>
            <a:r>
              <a:rPr lang="en-US" dirty="0"/>
              <a:t>Report definition has dependencies on names of tables, columns and measures in semantic model</a:t>
            </a:r>
          </a:p>
          <a:p>
            <a:pPr lvl="1"/>
            <a:r>
              <a:rPr lang="en-US" dirty="0"/>
              <a:t>Report has no dependencies on the type of underlying semantic model</a:t>
            </a:r>
          </a:p>
          <a:p>
            <a:pPr lvl="1"/>
            <a:r>
              <a:rPr lang="en-US" dirty="0"/>
              <a:t>Shared report definition can be bound to import-model semantic models and DirectLake semantic models</a:t>
            </a:r>
          </a:p>
          <a:p>
            <a:pPr>
              <a:spcBef>
                <a:spcPts val="1800"/>
              </a:spcBef>
            </a:pPr>
            <a:r>
              <a:rPr lang="en-US" dirty="0"/>
              <a:t>When you create a new report, you need to bind it to a target semantic model </a:t>
            </a:r>
          </a:p>
          <a:p>
            <a:pPr lvl="1"/>
            <a:r>
              <a:rPr lang="en-US" dirty="0"/>
              <a:t>When you create a new semantic model, you need to capture item </a:t>
            </a:r>
            <a:r>
              <a:rPr lang="en-US" sz="1800" b="1" dirty="0">
                <a:solidFill>
                  <a:srgbClr val="6C0000"/>
                </a:solidFill>
              </a:rPr>
              <a:t>Id</a:t>
            </a:r>
            <a:r>
              <a:rPr lang="en-US" dirty="0"/>
              <a:t> returned from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When creating the item definition for the report, you use item </a:t>
            </a:r>
            <a:r>
              <a:rPr lang="en-US" sz="1800" b="1" dirty="0">
                <a:solidFill>
                  <a:srgbClr val="6C0000"/>
                </a:solidFill>
              </a:rPr>
              <a:t>Id</a:t>
            </a:r>
            <a:r>
              <a:rPr lang="en-US" dirty="0"/>
              <a:t> for semantic model for binding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E23534-21BB-DE1F-BD47-DE7E145A7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550"/>
          <a:stretch/>
        </p:blipFill>
        <p:spPr>
          <a:xfrm>
            <a:off x="3240714" y="4542723"/>
            <a:ext cx="4968248" cy="22613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B32C147-FD09-929F-0F7B-20B38AB2DD35}"/>
              </a:ext>
            </a:extLst>
          </p:cNvPr>
          <p:cNvSpPr/>
          <p:nvPr/>
        </p:nvSpPr>
        <p:spPr bwMode="auto">
          <a:xfrm>
            <a:off x="993059" y="5426050"/>
            <a:ext cx="2338732" cy="341336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Capture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model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object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1B0C268-2AB6-34E7-7715-825ED9266466}"/>
              </a:ext>
            </a:extLst>
          </p:cNvPr>
          <p:cNvSpPr/>
          <p:nvPr/>
        </p:nvSpPr>
        <p:spPr bwMode="auto">
          <a:xfrm>
            <a:off x="993058" y="6015005"/>
            <a:ext cx="2338732" cy="541401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Pass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model.id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when creating item definition for report</a:t>
            </a:r>
          </a:p>
        </p:txBody>
      </p:sp>
    </p:spTree>
    <p:extLst>
      <p:ext uri="{BB962C8B-B14F-4D97-AF65-F5344CB8AC3E}">
        <p14:creationId xmlns:p14="http://schemas.microsoft.com/office/powerpoint/2010/main" val="18601424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F671-4EC3-06A7-D3E9-994A1BB5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Report using CreateItem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EB4B9-FB90-B4D4-6AD2-D5FDF5D94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989314"/>
            <a:ext cx="11604521" cy="1431161"/>
          </a:xfrm>
        </p:spPr>
        <p:txBody>
          <a:bodyPr/>
          <a:lstStyle/>
          <a:p>
            <a:r>
              <a:rPr lang="en-US" dirty="0"/>
              <a:t>Creating Report involves definition with the following parts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r>
              <a:rPr lang="en-US" dirty="0"/>
              <a:t> –file containing metadata for Id of target semantic model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 – file containing report layout with pages and visuals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CY24su02.json</a:t>
            </a:r>
            <a:r>
              <a:rPr lang="en-US" dirty="0"/>
              <a:t> –Power BI Desktop report theme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2CE44-787B-4C30-E4B2-812769C2C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77" y="2531528"/>
            <a:ext cx="9145500" cy="4364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7D317-7C2E-2ADD-0D55-68DA46B2E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059" y="3382962"/>
            <a:ext cx="4096257" cy="194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3774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14F5-07EF-BCC8-C714-48A3129C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Existing Items using Get Item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5FA1D-6ECE-9DC9-4F40-D8A513031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62486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API allows you retrieve item definition for existing items</a:t>
            </a:r>
          </a:p>
          <a:p>
            <a:pPr lvl="1"/>
            <a:r>
              <a:rPr lang="en-US" dirty="0"/>
              <a:t>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Get Items</a:t>
            </a:r>
            <a:r>
              <a:rPr lang="en-US" dirty="0"/>
              <a:t> to discover set of item Ids in workspace then 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Get Item Definition</a:t>
            </a:r>
            <a:r>
              <a:rPr lang="en-US" dirty="0"/>
              <a:t> once for each item Id</a:t>
            </a:r>
          </a:p>
          <a:p>
            <a:pPr lvl="1"/>
            <a:r>
              <a:rPr lang="en-US" dirty="0"/>
              <a:t>Make it possible to create a folder on local file system with set of files for each item definition part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Exported items definitions used to reverse engineering item definition parts needed for calling </a:t>
            </a:r>
            <a:r>
              <a:rPr lang="en-US" sz="1800" b="1" dirty="0">
                <a:solidFill>
                  <a:srgbClr val="6C0000"/>
                </a:solidFill>
              </a:rPr>
              <a:t>CreateItem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766412-195C-0FF3-EF0D-03A8D798FB97}"/>
              </a:ext>
            </a:extLst>
          </p:cNvPr>
          <p:cNvSpPr/>
          <p:nvPr/>
        </p:nvSpPr>
        <p:spPr bwMode="auto">
          <a:xfrm>
            <a:off x="1278254" y="2449902"/>
            <a:ext cx="2028629" cy="163311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DC6302-2E9A-8F20-9B37-92D78DBD1301}"/>
              </a:ext>
            </a:extLst>
          </p:cNvPr>
          <p:cNvSpPr/>
          <p:nvPr/>
        </p:nvSpPr>
        <p:spPr bwMode="auto">
          <a:xfrm>
            <a:off x="8215770" y="2449902"/>
            <a:ext cx="2028629" cy="163311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DA9BD0-9177-530D-9599-F88090591CE4}"/>
              </a:ext>
            </a:extLst>
          </p:cNvPr>
          <p:cNvGrpSpPr/>
          <p:nvPr/>
        </p:nvGrpSpPr>
        <p:grpSpPr>
          <a:xfrm>
            <a:off x="3472942" y="2680856"/>
            <a:ext cx="4507843" cy="528397"/>
            <a:chOff x="3764022" y="4643606"/>
            <a:chExt cx="4507843" cy="70972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F97AC54-DF2B-72D9-66AD-F11221CDECB9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E23101F-029F-AA9F-6B14-35782526DC9B}"/>
                </a:ext>
              </a:extLst>
            </p:cNvPr>
            <p:cNvSpPr/>
            <p:nvPr/>
          </p:nvSpPr>
          <p:spPr bwMode="auto">
            <a:xfrm>
              <a:off x="6179574" y="4643606"/>
              <a:ext cx="1818640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 Item Definition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for Report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48C1FE-6405-9316-A84F-3FA8E24C89D1}"/>
              </a:ext>
            </a:extLst>
          </p:cNvPr>
          <p:cNvGrpSpPr/>
          <p:nvPr/>
        </p:nvGrpSpPr>
        <p:grpSpPr>
          <a:xfrm>
            <a:off x="3472942" y="3381836"/>
            <a:ext cx="4507843" cy="528397"/>
            <a:chOff x="3764022" y="4643606"/>
            <a:chExt cx="4507843" cy="709723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AC4A625C-38D3-8715-7F87-4ECD0FB35862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25BA620-5B5D-D22E-C937-80F368AED5BE}"/>
                </a:ext>
              </a:extLst>
            </p:cNvPr>
            <p:cNvSpPr/>
            <p:nvPr/>
          </p:nvSpPr>
          <p:spPr bwMode="auto">
            <a:xfrm>
              <a:off x="6179574" y="4643606"/>
              <a:ext cx="1818640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 Item Definition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for Semantic Model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A8E4836-F1E8-2BFA-4860-9055D498D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82" y="4801683"/>
            <a:ext cx="3115110" cy="1609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FF7975-440F-E258-67EF-A3DE323DB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5" b="-1"/>
          <a:stretch/>
        </p:blipFill>
        <p:spPr>
          <a:xfrm>
            <a:off x="7494401" y="4801683"/>
            <a:ext cx="2648320" cy="18349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AF38F6-E318-A7F2-331F-7B68159BBD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76"/>
          <a:stretch/>
        </p:blipFill>
        <p:spPr>
          <a:xfrm>
            <a:off x="4791718" y="4814285"/>
            <a:ext cx="2372056" cy="9048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8954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1E0F-5BB2-5F41-639B-DB8D3480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Survey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CF11D-5A2A-5131-2365-541EE44D1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93510"/>
          </a:xfrm>
        </p:spPr>
        <p:txBody>
          <a:bodyPr/>
          <a:lstStyle/>
          <a:p>
            <a:r>
              <a:rPr lang="en-US" dirty="0"/>
              <a:t>What Languages</a:t>
            </a:r>
          </a:p>
          <a:p>
            <a:pPr lvl="1"/>
            <a:r>
              <a:rPr lang="en-US" dirty="0"/>
              <a:t>JavaScript/TypeScript</a:t>
            </a:r>
          </a:p>
          <a:p>
            <a:pPr lvl="1"/>
            <a:r>
              <a:rPr lang="en-US" dirty="0"/>
              <a:t>C#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Java</a:t>
            </a:r>
          </a:p>
          <a:p>
            <a:r>
              <a:rPr lang="en-US" dirty="0"/>
              <a:t>What platforms</a:t>
            </a:r>
          </a:p>
          <a:p>
            <a:pPr lvl="1"/>
            <a:r>
              <a:rPr lang="en-US" dirty="0"/>
              <a:t>Angular</a:t>
            </a:r>
          </a:p>
          <a:p>
            <a:pPr lvl="1"/>
            <a:r>
              <a:rPr lang="en-US" dirty="0"/>
              <a:t>React</a:t>
            </a:r>
          </a:p>
          <a:p>
            <a:pPr lvl="1"/>
            <a:r>
              <a:rPr lang="en-US" dirty="0"/>
              <a:t>.NET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Node.js</a:t>
            </a:r>
          </a:p>
          <a:p>
            <a:pPr lvl="1"/>
            <a:r>
              <a:rPr lang="en-US" dirty="0"/>
              <a:t>APEX Salesforce</a:t>
            </a:r>
          </a:p>
        </p:txBody>
      </p:sp>
    </p:spTree>
    <p:extLst>
      <p:ext uri="{BB962C8B-B14F-4D97-AF65-F5344CB8AC3E}">
        <p14:creationId xmlns:p14="http://schemas.microsoft.com/office/powerpoint/2010/main" val="115167716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E871-96C7-33F6-E3DB-0AC742A6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Workspace Items using Update Item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E27DA-87CD-9D4C-A8D3-33D11AEBF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23275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Update Item Definition</a:t>
            </a:r>
            <a:r>
              <a:rPr lang="en-US" dirty="0"/>
              <a:t> API to update semantic models and reports</a:t>
            </a:r>
          </a:p>
          <a:p>
            <a:pPr lvl="1"/>
            <a:r>
              <a:rPr lang="en-US" dirty="0"/>
              <a:t>You can update semantic models and reports completely independent of one another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6C6885-3240-F9D8-A81C-A1A1F296C9DC}"/>
              </a:ext>
            </a:extLst>
          </p:cNvPr>
          <p:cNvSpPr/>
          <p:nvPr/>
        </p:nvSpPr>
        <p:spPr bwMode="auto">
          <a:xfrm>
            <a:off x="1379645" y="2190865"/>
            <a:ext cx="2028629" cy="16381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83050-41C3-83F3-7134-44B44936A8FC}"/>
              </a:ext>
            </a:extLst>
          </p:cNvPr>
          <p:cNvSpPr/>
          <p:nvPr/>
        </p:nvSpPr>
        <p:spPr bwMode="auto">
          <a:xfrm>
            <a:off x="8351749" y="2190865"/>
            <a:ext cx="2028629" cy="1638185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F65299-6C54-FC89-29B7-00FEED801C7B}"/>
              </a:ext>
            </a:extLst>
          </p:cNvPr>
          <p:cNvGrpSpPr/>
          <p:nvPr/>
        </p:nvGrpSpPr>
        <p:grpSpPr>
          <a:xfrm>
            <a:off x="3570598" y="2618525"/>
            <a:ext cx="4507843" cy="709723"/>
            <a:chOff x="3781391" y="6073183"/>
            <a:chExt cx="4507843" cy="70972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7032ED2-D040-55A1-6B30-160420EC6905}"/>
                </a:ext>
              </a:extLst>
            </p:cNvPr>
            <p:cNvSpPr/>
            <p:nvPr/>
          </p:nvSpPr>
          <p:spPr bwMode="auto">
            <a:xfrm>
              <a:off x="3781391" y="6150072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0FD2DC9-B605-5E21-E626-E24FFC118FBC}"/>
                </a:ext>
              </a:extLst>
            </p:cNvPr>
            <p:cNvSpPr/>
            <p:nvPr/>
          </p:nvSpPr>
          <p:spPr bwMode="auto">
            <a:xfrm>
              <a:off x="6276602" y="6073183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1361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D6BF-5003-5B83-74EC-95141A23F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Item Definition to Update Semantic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7948AF-E0F6-A261-B853-F7A20A266B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Use the same item definition passed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 with updated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C0D8C-873C-ADF0-2973-03573996A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65" y="1815764"/>
            <a:ext cx="8436518" cy="38638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56BC51C-57FB-E769-6E59-FF30C1C551E9}"/>
              </a:ext>
            </a:extLst>
          </p:cNvPr>
          <p:cNvSpPr/>
          <p:nvPr/>
        </p:nvSpPr>
        <p:spPr bwMode="auto">
          <a:xfrm flipH="1">
            <a:off x="9199140" y="2295524"/>
            <a:ext cx="1481455" cy="302650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Updated BIM file</a:t>
            </a:r>
          </a:p>
        </p:txBody>
      </p:sp>
    </p:spTree>
    <p:extLst>
      <p:ext uri="{BB962C8B-B14F-4D97-AF65-F5344CB8AC3E}">
        <p14:creationId xmlns:p14="http://schemas.microsoft.com/office/powerpoint/2010/main" val="29245056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1D944-7BF2-BC97-9C52-E890F17B1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Semantic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F5D40-FEBE-8CC1-38D3-6F5B6202E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76" y="1168206"/>
            <a:ext cx="6679324" cy="3115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CB4CB7-6C05-8414-020F-37BCC026D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4987316"/>
            <a:ext cx="3549400" cy="16381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7A43AD-4352-CFA9-92B2-FDBDBB3A88B1}"/>
              </a:ext>
            </a:extLst>
          </p:cNvPr>
          <p:cNvSpPr/>
          <p:nvPr/>
        </p:nvSpPr>
        <p:spPr bwMode="auto">
          <a:xfrm>
            <a:off x="521138" y="4514386"/>
            <a:ext cx="2028629" cy="21111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7C7494-57DD-8AA4-3C75-A1440B8794C2}"/>
              </a:ext>
            </a:extLst>
          </p:cNvPr>
          <p:cNvSpPr/>
          <p:nvPr/>
        </p:nvSpPr>
        <p:spPr bwMode="auto">
          <a:xfrm>
            <a:off x="9286633" y="4514386"/>
            <a:ext cx="2028629" cy="211111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DE6CD9B-DCA6-23ED-5D4D-F99D1C058A46}"/>
              </a:ext>
            </a:extLst>
          </p:cNvPr>
          <p:cNvSpPr/>
          <p:nvPr/>
        </p:nvSpPr>
        <p:spPr bwMode="auto">
          <a:xfrm>
            <a:off x="2635590" y="4514385"/>
            <a:ext cx="6546510" cy="496569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POST  https://api.fabric.microsoft.com/v1/workspaces/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{WORKSPACE_ID}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/items/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{ITEM_ID}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/updateDefinition</a:t>
            </a:r>
          </a:p>
        </p:txBody>
      </p:sp>
    </p:spTree>
    <p:extLst>
      <p:ext uri="{BB962C8B-B14F-4D97-AF65-F5344CB8AC3E}">
        <p14:creationId xmlns:p14="http://schemas.microsoft.com/office/powerpoint/2010/main" val="194386864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255D-B39A-321A-DF25-1BC417C5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Item Definition to Update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C4AD3-6F42-A1A9-92B0-F9BF81BCD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26" y="1240971"/>
            <a:ext cx="10401200" cy="5563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C83D603-AB95-9B84-C833-086DB2B25E07}"/>
              </a:ext>
            </a:extLst>
          </p:cNvPr>
          <p:cNvSpPr/>
          <p:nvPr/>
        </p:nvSpPr>
        <p:spPr bwMode="auto">
          <a:xfrm flipH="1">
            <a:off x="7557767" y="3810227"/>
            <a:ext cx="2976882" cy="284163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Updated report.json file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8B4F0DA-ECB8-5FF7-24E3-37876218E5FE}"/>
              </a:ext>
            </a:extLst>
          </p:cNvPr>
          <p:cNvSpPr/>
          <p:nvPr/>
        </p:nvSpPr>
        <p:spPr bwMode="auto">
          <a:xfrm flipH="1">
            <a:off x="7729217" y="5316991"/>
            <a:ext cx="2976882" cy="284163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Extend report with new built-in theme</a:t>
            </a:r>
          </a:p>
        </p:txBody>
      </p:sp>
    </p:spTree>
    <p:extLst>
      <p:ext uri="{BB962C8B-B14F-4D97-AF65-F5344CB8AC3E}">
        <p14:creationId xmlns:p14="http://schemas.microsoft.com/office/powerpoint/2010/main" val="1008069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5B847-4F26-3E71-F46A-0601D9077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BEF31-BF09-BC0F-1B85-DC6E8DB1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02" y="1078773"/>
            <a:ext cx="5449064" cy="2836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2875AE-0CB5-FDB3-7DC3-35E308E8C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664" y="4587585"/>
            <a:ext cx="3508874" cy="22164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FB0B0-61FF-D9BF-DD52-66962E7600CB}"/>
              </a:ext>
            </a:extLst>
          </p:cNvPr>
          <p:cNvSpPr/>
          <p:nvPr/>
        </p:nvSpPr>
        <p:spPr bwMode="auto">
          <a:xfrm>
            <a:off x="583502" y="4090290"/>
            <a:ext cx="2028629" cy="27137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0A3806-50D7-EA17-60EA-11322008FF40}"/>
              </a:ext>
            </a:extLst>
          </p:cNvPr>
          <p:cNvSpPr/>
          <p:nvPr/>
        </p:nvSpPr>
        <p:spPr bwMode="auto">
          <a:xfrm>
            <a:off x="9348997" y="4090290"/>
            <a:ext cx="2028629" cy="27137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3382E2B-B7C1-C72F-AF24-F9804AF9D439}"/>
              </a:ext>
            </a:extLst>
          </p:cNvPr>
          <p:cNvSpPr/>
          <p:nvPr/>
        </p:nvSpPr>
        <p:spPr bwMode="auto">
          <a:xfrm>
            <a:off x="2697954" y="4090290"/>
            <a:ext cx="6546510" cy="496569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POST  https://api.fabric.microsoft.com/v1/workspaces/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{WORKSPACE_ID}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/items/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{ITEM_ID}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/updateDefinition</a:t>
            </a:r>
          </a:p>
        </p:txBody>
      </p:sp>
    </p:spTree>
    <p:extLst>
      <p:ext uri="{BB962C8B-B14F-4D97-AF65-F5344CB8AC3E}">
        <p14:creationId xmlns:p14="http://schemas.microsoft.com/office/powerpoint/2010/main" val="201099009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68A-01D3-1E49-5C64-50BA1ADF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Semantic Model and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F3180-EDC6-B076-8FF7-A3D64CF6C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39" y="1157260"/>
            <a:ext cx="9775316" cy="5538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540260-FED3-D340-4250-87BC05E4F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92" y="1157259"/>
            <a:ext cx="9777920" cy="551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95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Automating ALM and CI/CD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227027138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ALM and CI/CD with GIT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93428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Automating ALM and CI/CD with GIT Integration</a:t>
            </a:r>
            <a:r>
              <a:rPr lang="en-US" dirty="0"/>
              <a:t> session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PBIP Projects in Power BI Desktop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Fabric Architecture for GIT Integration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Creating Projects in Azure Dev Ops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Connecting Fabric Workspaces to Azure Dev Ops repositories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Creating and Syncing Workspace Connections using the Fabric User API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Managing Semantic Models using Tabular Model Definition Language (TMDL)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32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3F0B3-B41B-ACF8-6EC7-0C465AF08C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29977"/>
          </a:xfrm>
        </p:spPr>
        <p:txBody>
          <a:bodyPr/>
          <a:lstStyle/>
          <a:p>
            <a:r>
              <a:rPr lang="en-US" dirty="0"/>
              <a:t>Power BI Desktop supports Power BI Desktop Developer Mode (Preview)</a:t>
            </a:r>
          </a:p>
          <a:p>
            <a:pPr lvl="1"/>
            <a:r>
              <a:rPr lang="en-US" dirty="0"/>
              <a:t>Power BI Desktop has traditionally allowed saving projects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PBIX</a:t>
            </a:r>
            <a:r>
              <a:rPr lang="en-US" dirty="0"/>
              <a:t> file format</a:t>
            </a:r>
          </a:p>
          <a:p>
            <a:pPr lvl="1"/>
            <a:r>
              <a:rPr lang="en-US" dirty="0"/>
              <a:t>Power BI Desktop now allows saving projects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Power BI Project (PBIP)</a:t>
            </a:r>
            <a:r>
              <a:rPr lang="en-US" dirty="0"/>
              <a:t> format</a:t>
            </a:r>
          </a:p>
          <a:p>
            <a:pPr lvl="1"/>
            <a:r>
              <a:rPr lang="en-US" dirty="0"/>
              <a:t>Power BI Desktop saves semantic model definition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definition.pbidataset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Power BI Desktop saves report definition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pbi</a:t>
            </a:r>
            <a:r>
              <a:rPr lang="en-US" dirty="0"/>
              <a:t> folder used to store local resources that should not be saved into source control system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729A7-D895-480C-8C63-3009CA1B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PBIP Projects in Power BI Desktop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BE89F-E1A8-7D7A-1909-16CB138B9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43" b="82302"/>
          <a:stretch/>
        </p:blipFill>
        <p:spPr>
          <a:xfrm>
            <a:off x="1301124" y="3705435"/>
            <a:ext cx="1844890" cy="4653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AE2D26E-E5C6-4B9E-E555-CB615F8AA58A}"/>
              </a:ext>
            </a:extLst>
          </p:cNvPr>
          <p:cNvGrpSpPr/>
          <p:nvPr/>
        </p:nvGrpSpPr>
        <p:grpSpPr>
          <a:xfrm>
            <a:off x="3570694" y="3668999"/>
            <a:ext cx="7147698" cy="2714029"/>
            <a:chOff x="3303994" y="3554699"/>
            <a:chExt cx="7147698" cy="271402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02D2E2-F550-37E6-EF56-AF459F1FAF65}"/>
                </a:ext>
              </a:extLst>
            </p:cNvPr>
            <p:cNvSpPr/>
            <p:nvPr/>
          </p:nvSpPr>
          <p:spPr bwMode="auto">
            <a:xfrm>
              <a:off x="3303994" y="3554699"/>
              <a:ext cx="7147698" cy="2714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C8C2E4-D267-6A4F-0714-C5F25F9F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3321" y="3591135"/>
              <a:ext cx="2238687" cy="139084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6107BC-5995-BE40-14AE-81B5CE28519F}"/>
              </a:ext>
            </a:extLst>
          </p:cNvPr>
          <p:cNvGrpSpPr/>
          <p:nvPr/>
        </p:nvGrpSpPr>
        <p:grpSpPr>
          <a:xfrm>
            <a:off x="5458133" y="3771191"/>
            <a:ext cx="5021473" cy="1984620"/>
            <a:chOff x="5142271" y="2756576"/>
            <a:chExt cx="5021473" cy="19846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3E30E6-494A-3A8C-99D6-470BF37AB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7031" y="2756576"/>
              <a:ext cx="1976713" cy="198462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BB2FD23-FA07-7D5C-C417-366C0BE097FF}"/>
                </a:ext>
              </a:extLst>
            </p:cNvPr>
            <p:cNvCxnSpPr>
              <a:cxnSpLocks/>
            </p:cNvCxnSpPr>
            <p:nvPr/>
          </p:nvCxnSpPr>
          <p:spPr>
            <a:xfrm>
              <a:off x="5142271" y="2930013"/>
              <a:ext cx="2871020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32EFEBC-8B03-7585-8A58-091BBB2653EF}"/>
              </a:ext>
            </a:extLst>
          </p:cNvPr>
          <p:cNvGrpSpPr/>
          <p:nvPr/>
        </p:nvGrpSpPr>
        <p:grpSpPr>
          <a:xfrm>
            <a:off x="5448301" y="4193231"/>
            <a:ext cx="2798875" cy="2024154"/>
            <a:chOff x="5132439" y="3178616"/>
            <a:chExt cx="2798875" cy="20241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01DBBF-0C66-476A-9F48-E41C224AA6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724"/>
            <a:stretch/>
          </p:blipFill>
          <p:spPr>
            <a:xfrm>
              <a:off x="5954601" y="3178616"/>
              <a:ext cx="1976713" cy="202415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F5F479-D53B-08AD-A7B3-47E2A7541E27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39" y="3318386"/>
              <a:ext cx="707923" cy="93407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8577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6216B-FE13-578A-2E66-7A496354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190500"/>
            <a:ext cx="11801475" cy="498598"/>
          </a:xfrm>
        </p:spPr>
        <p:txBody>
          <a:bodyPr/>
          <a:lstStyle/>
          <a:p>
            <a:r>
              <a:rPr lang="en-US" dirty="0"/>
              <a:t>Motivation for PBIP File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4207F-3B69-1853-A318-FCBC6FC641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2139047"/>
          </a:xfrm>
        </p:spPr>
        <p:txBody>
          <a:bodyPr/>
          <a:lstStyle/>
          <a:p>
            <a:r>
              <a:rPr lang="en-US" dirty="0"/>
              <a:t>Benefits of moving away from PBIX file deployment to PBIP file format deployment</a:t>
            </a:r>
          </a:p>
          <a:p>
            <a:pPr lvl="1"/>
            <a:r>
              <a:rPr lang="en-US" dirty="0"/>
              <a:t>Easy to create Item definition files (</a:t>
            </a:r>
            <a:r>
              <a:rPr lang="en-US" sz="1400" dirty="0"/>
              <a:t>e.g. 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and 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) that can be used to call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Item definition files can be stored in a source control system in more granular fashion</a:t>
            </a:r>
          </a:p>
          <a:p>
            <a:pPr lvl="1"/>
            <a:r>
              <a:rPr lang="en-US" dirty="0"/>
              <a:t>It makes it possible to view version history and compare different revisions (diff)</a:t>
            </a:r>
          </a:p>
          <a:p>
            <a:pPr lvl="1"/>
            <a:r>
              <a:rPr lang="en-US" dirty="0"/>
              <a:t>It makes it possible to revert to semantic models and reports to previous versions</a:t>
            </a:r>
          </a:p>
          <a:p>
            <a:pPr lvl="1"/>
            <a:r>
              <a:rPr lang="en-US" dirty="0"/>
              <a:t>Using PBIP with source control unblocks co-development with Power BI Desktop</a:t>
            </a:r>
          </a:p>
        </p:txBody>
      </p:sp>
    </p:spTree>
    <p:extLst>
      <p:ext uri="{BB962C8B-B14F-4D97-AF65-F5344CB8AC3E}">
        <p14:creationId xmlns:p14="http://schemas.microsoft.com/office/powerpoint/2010/main" val="4329927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the Fabric User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62788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Getting Started</a:t>
            </a:r>
            <a:r>
              <a:rPr lang="en-US" dirty="0"/>
              <a:t> session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Motivation for Multi-tenant applications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Understanding Fabric User API Architecture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Authentication and Access Token Acquisition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Viewing Fabric Workspaces and Capacities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Creating Fabric Workspaces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Configuring Access by Assigning Workspace Roles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92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BE99-E89D-FF91-5169-17DEE9F3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the Power BI Project (.</a:t>
            </a:r>
            <a:r>
              <a:rPr lang="en-US" dirty="0" err="1"/>
              <a:t>pbip</a:t>
            </a:r>
            <a:r>
              <a:rPr lang="en-US" dirty="0"/>
              <a:t>) Save Option Feature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CC7794-D35E-099D-84FC-74B748F6FB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Make sure to upgrade Power BI Desktop to February 2024 release or later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174EB-7BC9-54D6-86A1-2F3E4EC57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11" b="19305"/>
          <a:stretch/>
        </p:blipFill>
        <p:spPr>
          <a:xfrm>
            <a:off x="949600" y="1796839"/>
            <a:ext cx="6139782" cy="4430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D571041-E405-EF8D-80EA-740BAA7833EB}"/>
              </a:ext>
            </a:extLst>
          </p:cNvPr>
          <p:cNvSpPr/>
          <p:nvPr/>
        </p:nvSpPr>
        <p:spPr bwMode="auto">
          <a:xfrm>
            <a:off x="1773422" y="5650534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4538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GIT Integration with Fabric Workspace Connections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15909"/>
          </a:xfrm>
        </p:spPr>
        <p:txBody>
          <a:bodyPr/>
          <a:lstStyle/>
          <a:p>
            <a:r>
              <a:rPr lang="en-US" dirty="0"/>
              <a:t>Fabric GIT Integration allows connecting Fabric workspace to GIT repository</a:t>
            </a:r>
          </a:p>
          <a:p>
            <a:pPr lvl="1"/>
            <a:r>
              <a:rPr lang="en-US" dirty="0"/>
              <a:t>Currently, Fabric only supports connecting workspaces to repositories in Azure Dev Ops</a:t>
            </a:r>
          </a:p>
          <a:p>
            <a:pPr lvl="1"/>
            <a:r>
              <a:rPr lang="en-US" dirty="0"/>
              <a:t>Product team currently working to add GIT integration support for GitHub (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stay tuned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1301034" y="2603967"/>
            <a:ext cx="3256073" cy="151113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bg2">
                    <a:lumMod val="65000"/>
                  </a:schemeClr>
                </a:solidFill>
              </a:rPr>
              <a:t>Fabric Workspace - Customer 01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1820468" y="3053946"/>
            <a:ext cx="928102" cy="900994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2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3028584" y="3053946"/>
            <a:ext cx="928102" cy="900994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2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C403BAF-DF1E-A6AE-4100-8B9C1E3398FA}"/>
              </a:ext>
            </a:extLst>
          </p:cNvPr>
          <p:cNvSpPr/>
          <p:nvPr/>
        </p:nvSpPr>
        <p:spPr>
          <a:xfrm>
            <a:off x="6083830" y="2603967"/>
            <a:ext cx="3526374" cy="151113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bg2">
                    <a:lumMod val="65000"/>
                  </a:schemeClr>
                </a:solidFill>
              </a:rPr>
              <a:t>ADO Project  - Customer 01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1C53F5-78BA-B2B3-A893-EE537132D21E}"/>
              </a:ext>
            </a:extLst>
          </p:cNvPr>
          <p:cNvGrpSpPr/>
          <p:nvPr/>
        </p:nvGrpSpPr>
        <p:grpSpPr>
          <a:xfrm>
            <a:off x="4108312" y="2992471"/>
            <a:ext cx="5148355" cy="1014173"/>
            <a:chOff x="4108312" y="2992471"/>
            <a:chExt cx="5148355" cy="101417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6A2E96A-B454-41A8-ACDE-EE21C239F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2887"/>
            <a:stretch/>
          </p:blipFill>
          <p:spPr>
            <a:xfrm>
              <a:off x="6458262" y="2992471"/>
              <a:ext cx="2798405" cy="1014173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>
              <a:off x="4108312" y="3443222"/>
              <a:ext cx="2349950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DB47A5F-6A94-4D90-57F9-16C799ECDE8D}"/>
              </a:ext>
            </a:extLst>
          </p:cNvPr>
          <p:cNvCxnSpPr>
            <a:cxnSpLocks/>
          </p:cNvCxnSpPr>
          <p:nvPr/>
        </p:nvCxnSpPr>
        <p:spPr>
          <a:xfrm flipH="1">
            <a:off x="4108312" y="3689969"/>
            <a:ext cx="2349950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4EE208A-BC00-FA11-B281-B5FF21D71DCE}"/>
              </a:ext>
            </a:extLst>
          </p:cNvPr>
          <p:cNvSpPr/>
          <p:nvPr/>
        </p:nvSpPr>
        <p:spPr bwMode="auto">
          <a:xfrm>
            <a:off x="5072770" y="3193272"/>
            <a:ext cx="708049" cy="6974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sync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9547B7-1CFD-2E3A-BFD3-75677B2859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688" t="7773" r="6468" b="2098"/>
          <a:stretch/>
        </p:blipFill>
        <p:spPr>
          <a:xfrm>
            <a:off x="9913215" y="2603967"/>
            <a:ext cx="1885951" cy="40862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8384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E3AF-01C1-57FC-1314-FAD98E01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Workspace Connections By Hand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793C7-FEC5-43E4-CB88-B38DC0BE1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Workspace can be connected to Azure Dev Ops repository from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Workspace Settings</a:t>
            </a:r>
          </a:p>
          <a:p>
            <a:pPr lvl="1"/>
            <a:r>
              <a:rPr lang="en-US" dirty="0"/>
              <a:t>First, you need to create an Azure Dev Ops project and initialize its main repository</a:t>
            </a:r>
          </a:p>
          <a:p>
            <a:pPr lvl="1"/>
            <a:r>
              <a:rPr lang="en-US" dirty="0"/>
              <a:t>Create workspace connection to ADO repository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Git Integration</a:t>
            </a:r>
            <a:r>
              <a:rPr lang="en-US" dirty="0"/>
              <a:t> tab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 Settings</a:t>
            </a:r>
            <a:r>
              <a:rPr lang="en-US" dirty="0"/>
              <a:t> dialog</a:t>
            </a:r>
          </a:p>
          <a:p>
            <a:pPr lvl="1"/>
            <a:r>
              <a:rPr lang="en-US" dirty="0"/>
              <a:t>Once connected, workspace items list shows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Git status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651B5-0C93-E6FE-19ED-70111BE38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1192"/>
          <a:stretch/>
        </p:blipFill>
        <p:spPr>
          <a:xfrm>
            <a:off x="1309798" y="2890158"/>
            <a:ext cx="5003739" cy="3664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EDAD2-39A2-9304-906D-35E6B038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527" y="2890158"/>
            <a:ext cx="4624536" cy="1956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10811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81A3-BA51-F9FA-C2A7-9CB2210A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 Files Are Pushed to ADO Repository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7A8D553-8F64-0318-2D01-4510BE058C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54080"/>
          </a:xfrm>
        </p:spPr>
        <p:txBody>
          <a:bodyPr/>
          <a:lstStyle/>
          <a:p>
            <a:r>
              <a:rPr lang="en-US" dirty="0"/>
              <a:t>Changes made in workspace items can be synced with ADO repository</a:t>
            </a:r>
          </a:p>
          <a:p>
            <a:r>
              <a:rPr lang="en-US" dirty="0"/>
              <a:t>Changes made to files in ADO repository can be synced with workspace items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6638C7-8FD0-0195-965E-CA215DC1D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8"/>
          <a:stretch/>
        </p:blipFill>
        <p:spPr>
          <a:xfrm>
            <a:off x="5150049" y="2424855"/>
            <a:ext cx="6504008" cy="27366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26D5BB-5EE0-1116-CCCF-F3ED08E53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2" y="2424855"/>
            <a:ext cx="2956828" cy="125063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5CA4323-4694-8534-2109-6D20ECF6DA5D}"/>
              </a:ext>
            </a:extLst>
          </p:cNvPr>
          <p:cNvGrpSpPr/>
          <p:nvPr/>
        </p:nvGrpSpPr>
        <p:grpSpPr>
          <a:xfrm>
            <a:off x="3650092" y="3200891"/>
            <a:ext cx="1413459" cy="413656"/>
            <a:chOff x="5360352" y="4410259"/>
            <a:chExt cx="1413459" cy="413656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0C169E6-41F5-08F6-2490-E852D9AAF8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0352" y="4548676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2E4932A-28AB-C6B3-988A-1DA03B8721FF}"/>
                </a:ext>
              </a:extLst>
            </p:cNvPr>
            <p:cNvGrpSpPr/>
            <p:nvPr/>
          </p:nvGrpSpPr>
          <p:grpSpPr>
            <a:xfrm>
              <a:off x="5380016" y="4410259"/>
              <a:ext cx="1393795" cy="413656"/>
              <a:chOff x="5265102" y="4244133"/>
              <a:chExt cx="1393795" cy="413656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36077EA-F6E6-21AF-3157-D041E5A8A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5102" y="4528900"/>
                <a:ext cx="1393795" cy="0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5876899-AE65-BB20-DC62-C4985A2B373B}"/>
                  </a:ext>
                </a:extLst>
              </p:cNvPr>
              <p:cNvSpPr/>
              <p:nvPr/>
            </p:nvSpPr>
            <p:spPr bwMode="auto">
              <a:xfrm>
                <a:off x="5748650" y="4244133"/>
                <a:ext cx="419956" cy="41365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sync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97495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BCBD18E-F8EF-AF87-E386-6305F29E62C4}"/>
              </a:ext>
            </a:extLst>
          </p:cNvPr>
          <p:cNvSpPr/>
          <p:nvPr/>
        </p:nvSpPr>
        <p:spPr>
          <a:xfrm>
            <a:off x="6427993" y="2746132"/>
            <a:ext cx="2353537" cy="2668269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Azure Dev Ops Repositories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ADO Projects created &amp; managed by ISV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GIT Integration Flows for Multi-tenant Applications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Multi-tenant applications can automate creating/syncing GIT workspace connections</a:t>
            </a:r>
          </a:p>
          <a:p>
            <a:pPr lvl="1"/>
            <a:r>
              <a:rPr lang="en-US" dirty="0"/>
              <a:t>First flow demonstrates populating Fabric workspace with items and then syncing with ADO repository</a:t>
            </a:r>
          </a:p>
          <a:p>
            <a:pPr lvl="1"/>
            <a:r>
              <a:rPr lang="en-US" dirty="0"/>
              <a:t>Second first flow demonstrates adding source files to ADO repository and syncing to populate workspace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3510338" y="2746134"/>
            <a:ext cx="2353537" cy="2668268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Azure AD Tenant Owned by ISV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131AD8-E821-C4F4-AA74-69BE642852D7}"/>
              </a:ext>
            </a:extLst>
          </p:cNvPr>
          <p:cNvGrpSpPr/>
          <p:nvPr/>
        </p:nvGrpSpPr>
        <p:grpSpPr>
          <a:xfrm>
            <a:off x="2241171" y="2836462"/>
            <a:ext cx="3388937" cy="1020460"/>
            <a:chOff x="2145921" y="2670336"/>
            <a:chExt cx="3388937" cy="10204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3603626" y="2670336"/>
              <a:ext cx="1931232" cy="89628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" rtlCol="0" anchor="t"/>
            <a:lstStyle/>
            <a:p>
              <a:pPr algn="ctr"/>
              <a:r>
                <a:rPr lang="en-US" sz="900" b="1" dirty="0">
                  <a:solidFill>
                    <a:schemeClr val="bg2">
                      <a:lumMod val="65000"/>
                    </a:schemeClr>
                  </a:solidFill>
                </a:rPr>
                <a:t>Fabric Workspace - Customer 01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AE748E-DC91-5E00-8C2D-8373DDF777EB}"/>
                </a:ext>
              </a:extLst>
            </p:cNvPr>
            <p:cNvCxnSpPr>
              <a:cxnSpLocks/>
              <a:stCxn id="22" idx="3"/>
              <a:endCxn id="7" idx="1"/>
            </p:cNvCxnSpPr>
            <p:nvPr/>
          </p:nvCxnSpPr>
          <p:spPr>
            <a:xfrm flipV="1">
              <a:off x="2145921" y="3118477"/>
              <a:ext cx="1457705" cy="57231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1234748" y="3426860"/>
            <a:ext cx="1006423" cy="860124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Custom ISV Application</a:t>
            </a:r>
            <a:endParaRPr lang="en-US" sz="800" b="1" dirty="0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4006961" y="3103352"/>
            <a:ext cx="550473" cy="534395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4723515" y="3103352"/>
            <a:ext cx="550473" cy="534395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FD98091-2A6D-4FA1-90E8-6315B779C301}"/>
              </a:ext>
            </a:extLst>
          </p:cNvPr>
          <p:cNvCxnSpPr>
            <a:cxnSpLocks/>
            <a:stCxn id="22" idx="3"/>
            <a:endCxn id="127" idx="1"/>
          </p:cNvCxnSpPr>
          <p:nvPr/>
        </p:nvCxnSpPr>
        <p:spPr>
          <a:xfrm>
            <a:off x="2241171" y="3856922"/>
            <a:ext cx="1454137" cy="642119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C403BAF-DF1E-A6AE-4100-8B9C1E3398FA}"/>
              </a:ext>
            </a:extLst>
          </p:cNvPr>
          <p:cNvSpPr/>
          <p:nvPr/>
        </p:nvSpPr>
        <p:spPr>
          <a:xfrm>
            <a:off x="6535633" y="2836462"/>
            <a:ext cx="2091552" cy="8962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t"/>
          <a:lstStyle/>
          <a:p>
            <a:pPr algn="ctr"/>
            <a:r>
              <a:rPr lang="en-US" sz="900" b="1" dirty="0">
                <a:solidFill>
                  <a:schemeClr val="bg2">
                    <a:lumMod val="65000"/>
                  </a:schemeClr>
                </a:solidFill>
              </a:rPr>
              <a:t>ADO Project  - Customer 01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CE415C-A0FB-EDEA-6AA3-A6D3BB6B45F3}"/>
              </a:ext>
            </a:extLst>
          </p:cNvPr>
          <p:cNvGrpSpPr/>
          <p:nvPr/>
        </p:nvGrpSpPr>
        <p:grpSpPr>
          <a:xfrm>
            <a:off x="5363920" y="3066890"/>
            <a:ext cx="3053576" cy="601523"/>
            <a:chOff x="5268670" y="2900764"/>
            <a:chExt cx="3053576" cy="60152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6A2E96A-B454-41A8-ACDE-EE21C239F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2887"/>
            <a:stretch/>
          </p:blipFill>
          <p:spPr>
            <a:xfrm>
              <a:off x="6662465" y="2900764"/>
              <a:ext cx="1659781" cy="601523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>
              <a:off x="5268670" y="3168112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54AA20-5D76-2034-A027-1E925EBD3C89}"/>
              </a:ext>
            </a:extLst>
          </p:cNvPr>
          <p:cNvGrpSpPr/>
          <p:nvPr/>
        </p:nvGrpSpPr>
        <p:grpSpPr>
          <a:xfrm>
            <a:off x="5363920" y="3185989"/>
            <a:ext cx="1393795" cy="413656"/>
            <a:chOff x="5268670" y="3019863"/>
            <a:chExt cx="1393795" cy="413656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ADB47A5F-6A94-4D90-57F9-16C799ECD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8670" y="3314462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4EE208A-BC00-FA11-B281-B5FF21D71DCE}"/>
                </a:ext>
              </a:extLst>
            </p:cNvPr>
            <p:cNvSpPr/>
            <p:nvPr/>
          </p:nvSpPr>
          <p:spPr bwMode="auto">
            <a:xfrm>
              <a:off x="5840706" y="3019863"/>
              <a:ext cx="419956" cy="41365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sync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FC2EF34-1C46-A048-60F3-750A40778AAF}"/>
              </a:ext>
            </a:extLst>
          </p:cNvPr>
          <p:cNvSpPr/>
          <p:nvPr/>
        </p:nvSpPr>
        <p:spPr>
          <a:xfrm>
            <a:off x="3695308" y="4050900"/>
            <a:ext cx="1931232" cy="8962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t"/>
          <a:lstStyle/>
          <a:p>
            <a:pPr algn="ctr"/>
            <a:r>
              <a:rPr lang="en-US" sz="900" b="1" dirty="0">
                <a:solidFill>
                  <a:schemeClr val="bg2">
                    <a:lumMod val="65000"/>
                  </a:schemeClr>
                </a:solidFill>
              </a:rPr>
              <a:t>Fabric Workspace - Customer 02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0F72423-4A71-795C-0D05-F0A13FFC0481}"/>
              </a:ext>
            </a:extLst>
          </p:cNvPr>
          <p:cNvSpPr/>
          <p:nvPr/>
        </p:nvSpPr>
        <p:spPr>
          <a:xfrm>
            <a:off x="6532065" y="4050900"/>
            <a:ext cx="2077375" cy="8962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t"/>
          <a:lstStyle/>
          <a:p>
            <a:pPr algn="ctr"/>
            <a:r>
              <a:rPr lang="en-US" sz="900" b="1" dirty="0">
                <a:solidFill>
                  <a:schemeClr val="bg2">
                    <a:lumMod val="65000"/>
                  </a:schemeClr>
                </a:solidFill>
              </a:rPr>
              <a:t>ADO Project  - Customer 02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C9A145B1-8826-91D9-61B0-158ADDB8EB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887"/>
          <a:stretch/>
        </p:blipFill>
        <p:spPr>
          <a:xfrm>
            <a:off x="6754147" y="4281328"/>
            <a:ext cx="1659781" cy="60152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669CEC0-7590-774E-281A-264F53C561C2}"/>
              </a:ext>
            </a:extLst>
          </p:cNvPr>
          <p:cNvGrpSpPr/>
          <p:nvPr/>
        </p:nvGrpSpPr>
        <p:grpSpPr>
          <a:xfrm>
            <a:off x="4003393" y="4317790"/>
            <a:ext cx="2750754" cy="534395"/>
            <a:chOff x="3908143" y="4151664"/>
            <a:chExt cx="2750754" cy="534395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499BE14-46B4-3AA9-ACBB-8BF743CAAF29}"/>
                </a:ext>
              </a:extLst>
            </p:cNvPr>
            <p:cNvGrpSpPr/>
            <p:nvPr/>
          </p:nvGrpSpPr>
          <p:grpSpPr>
            <a:xfrm>
              <a:off x="3908143" y="4151664"/>
              <a:ext cx="550473" cy="534395"/>
              <a:chOff x="9619022" y="3176803"/>
              <a:chExt cx="640918" cy="640918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F091B0E6-C0CB-ACC4-D184-19B26EECA1E5}"/>
                  </a:ext>
                </a:extLst>
              </p:cNvPr>
              <p:cNvSpPr/>
              <p:nvPr/>
            </p:nvSpPr>
            <p:spPr bwMode="auto">
              <a:xfrm>
                <a:off x="9619022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9" name="Graphic 138">
                <a:extLst>
                  <a:ext uri="{FF2B5EF4-FFF2-40B4-BE49-F238E27FC236}">
                    <a16:creationId xmlns:a16="http://schemas.microsoft.com/office/drawing/2014/main" id="{7A93D3AB-47AF-FC01-4472-5B60FEB6A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719315" y="3339055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62DB75F-E8B2-2D7B-9615-DE591EBE73B4}"/>
                  </a:ext>
                </a:extLst>
              </p:cNvPr>
              <p:cNvSpPr txBox="1"/>
              <p:nvPr/>
            </p:nvSpPr>
            <p:spPr>
              <a:xfrm>
                <a:off x="9619022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800" b="1" dirty="0">
                    <a:solidFill>
                      <a:schemeClr val="bg1"/>
                    </a:solidFill>
                  </a:rPr>
                  <a:t>model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C848A7BF-F0DE-8D8A-5277-580F2C3AD996}"/>
                </a:ext>
              </a:extLst>
            </p:cNvPr>
            <p:cNvGrpSpPr/>
            <p:nvPr/>
          </p:nvGrpSpPr>
          <p:grpSpPr>
            <a:xfrm>
              <a:off x="4624697" y="4151664"/>
              <a:ext cx="550473" cy="534395"/>
              <a:chOff x="10453309" y="3176803"/>
              <a:chExt cx="640918" cy="640918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0DABDE5-5A51-498F-3B2D-57ACA59C9251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6" name="Graphic 135">
                <a:extLst>
                  <a:ext uri="{FF2B5EF4-FFF2-40B4-BE49-F238E27FC236}">
                    <a16:creationId xmlns:a16="http://schemas.microsoft.com/office/drawing/2014/main" id="{4092DD4B-AD7E-1848-8AD8-6EB72A717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AA7DD1E-13BC-DCB9-C64B-33C1B2A7E178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8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7FA065F7-ADB3-B2FB-E6E6-15BE06611A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5102" y="4382550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9C4C1F-AC25-5DD7-3D78-C791A8FB9A19}"/>
              </a:ext>
            </a:extLst>
          </p:cNvPr>
          <p:cNvGrpSpPr/>
          <p:nvPr/>
        </p:nvGrpSpPr>
        <p:grpSpPr>
          <a:xfrm>
            <a:off x="5360352" y="4400427"/>
            <a:ext cx="1393795" cy="413656"/>
            <a:chOff x="5265102" y="4234301"/>
            <a:chExt cx="1393795" cy="413656"/>
          </a:xfrm>
        </p:grpSpPr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77A7C50D-B137-80A0-C76C-081E020E3CB3}"/>
                </a:ext>
              </a:extLst>
            </p:cNvPr>
            <p:cNvCxnSpPr>
              <a:cxnSpLocks/>
            </p:cNvCxnSpPr>
            <p:nvPr/>
          </p:nvCxnSpPr>
          <p:spPr>
            <a:xfrm>
              <a:off x="5265102" y="4528900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D059A92-A10C-732C-C19E-79BE6D524B7A}"/>
                </a:ext>
              </a:extLst>
            </p:cNvPr>
            <p:cNvSpPr/>
            <p:nvPr/>
          </p:nvSpPr>
          <p:spPr bwMode="auto">
            <a:xfrm>
              <a:off x="5837138" y="4234301"/>
              <a:ext cx="419956" cy="41365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sync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4947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27" grpId="0" animBg="1"/>
      <p:bldP spid="13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4F89-E6F4-710F-E42F-2A2B6BB84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Projects with the Azure Dev Ops REST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1C5F6-8ECD-C903-E80D-D92DAA75DC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Demo-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GitIntegration</a:t>
            </a:r>
            <a:r>
              <a:rPr lang="en-US" dirty="0"/>
              <a:t> project contains class named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AdoProjectManager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AdoProjectManager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uses Azure Dev Ops REST API to create and configure Azure Dev Ops projects</a:t>
            </a:r>
          </a:p>
          <a:p>
            <a:pPr lvl="1"/>
            <a:r>
              <a:rPr lang="en-US" dirty="0"/>
              <a:t>More info on this REST API at </a:t>
            </a:r>
            <a:r>
              <a:rPr lang="en-US" b="1" dirty="0">
                <a:hlinkClick r:id="rId2"/>
              </a:rPr>
              <a:t>https://learn.microsoft.com/en-us/rest/api/azure/devops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4397A-62E7-CCC1-85FB-B7D10A0C9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66" y="2501738"/>
            <a:ext cx="2197025" cy="3599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7ED18-2930-A054-7A94-A248F4C85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831" y="2501738"/>
            <a:ext cx="6613686" cy="35263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D92750-107B-DFC3-D582-8CD5CB0BC89E}"/>
              </a:ext>
            </a:extLst>
          </p:cNvPr>
          <p:cNvSpPr/>
          <p:nvPr/>
        </p:nvSpPr>
        <p:spPr bwMode="auto">
          <a:xfrm>
            <a:off x="3531081" y="4214811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17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E1E9-1ACD-D178-EDA3-E37C23F7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Demo: Push from Workspace to ADO 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3A982-223F-5D2E-8D45-131608584F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Steps for the first demo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workspace and populate with semantic models and reports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new project in Azure Dev Ops and initialize main repository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containing details to create Git workspace connection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Pass 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to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FabricUserApi.ConnectWorkspaceToGitRepository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BC083-87A9-3E35-0548-FC7926CA4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680" y="3392487"/>
            <a:ext cx="9498845" cy="32016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BC1A15-4CAB-4F73-7D0E-0148174D8C45}"/>
              </a:ext>
            </a:extLst>
          </p:cNvPr>
          <p:cNvGrpSpPr/>
          <p:nvPr/>
        </p:nvGrpSpPr>
        <p:grpSpPr>
          <a:xfrm>
            <a:off x="504262" y="3454138"/>
            <a:ext cx="1324538" cy="1055688"/>
            <a:chOff x="504262" y="3454138"/>
            <a:chExt cx="1324538" cy="1055688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2814E38-DD5C-8178-8501-5BCF6848EB1B}"/>
                </a:ext>
              </a:extLst>
            </p:cNvPr>
            <p:cNvSpPr/>
            <p:nvPr/>
          </p:nvSpPr>
          <p:spPr bwMode="auto">
            <a:xfrm>
              <a:off x="504262" y="3807129"/>
              <a:ext cx="911411" cy="349705"/>
            </a:xfrm>
            <a:prstGeom prst="rightArrow">
              <a:avLst>
                <a:gd name="adj1" fmla="val 55099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8647BFF9-F714-6703-AC24-6F8CCE65D7D0}"/>
                </a:ext>
              </a:extLst>
            </p:cNvPr>
            <p:cNvSpPr/>
            <p:nvPr/>
          </p:nvSpPr>
          <p:spPr>
            <a:xfrm>
              <a:off x="1495426" y="3454138"/>
              <a:ext cx="333374" cy="1055688"/>
            </a:xfrm>
            <a:prstGeom prst="leftBrace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E1343E3A-55C1-3635-A68F-EA68D1375A61}"/>
              </a:ext>
            </a:extLst>
          </p:cNvPr>
          <p:cNvSpPr/>
          <p:nvPr/>
        </p:nvSpPr>
        <p:spPr bwMode="auto">
          <a:xfrm>
            <a:off x="660215" y="4615174"/>
            <a:ext cx="1149535" cy="349705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40698DC-63E8-F651-9692-1B839B54D3DC}"/>
              </a:ext>
            </a:extLst>
          </p:cNvPr>
          <p:cNvSpPr/>
          <p:nvPr/>
        </p:nvSpPr>
        <p:spPr bwMode="auto">
          <a:xfrm>
            <a:off x="650690" y="5291449"/>
            <a:ext cx="1149535" cy="349705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0C5864D-5817-7A8E-C860-FCBE0CD8A75C}"/>
              </a:ext>
            </a:extLst>
          </p:cNvPr>
          <p:cNvSpPr/>
          <p:nvPr/>
        </p:nvSpPr>
        <p:spPr bwMode="auto">
          <a:xfrm>
            <a:off x="650690" y="6262999"/>
            <a:ext cx="1149535" cy="349705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5987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30574-CF37-CE2B-26D5-D97E38F8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335" y="984879"/>
            <a:ext cx="7217235" cy="59281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B1258F-0AEB-2576-4B45-961DEB4C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FabricUserApi.ConnectWorkspaceToGitRepository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DDDEFC-CC48-6758-1689-3BF3D1B1519B}"/>
              </a:ext>
            </a:extLst>
          </p:cNvPr>
          <p:cNvSpPr/>
          <p:nvPr/>
        </p:nvSpPr>
        <p:spPr bwMode="auto">
          <a:xfrm>
            <a:off x="176978" y="1562569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Connect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D609C51-E140-9603-8BA3-5AEF7596CDE8}"/>
              </a:ext>
            </a:extLst>
          </p:cNvPr>
          <p:cNvSpPr/>
          <p:nvPr/>
        </p:nvSpPr>
        <p:spPr bwMode="auto">
          <a:xfrm>
            <a:off x="176978" y="2475368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Initialize Connection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86082BE-1A39-5C5E-C0D8-D7E45493A851}"/>
              </a:ext>
            </a:extLst>
          </p:cNvPr>
          <p:cNvSpPr/>
          <p:nvPr/>
        </p:nvSpPr>
        <p:spPr bwMode="auto">
          <a:xfrm>
            <a:off x="176978" y="2965334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Inspecting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GitRequiredAction</a:t>
            </a:r>
            <a:endParaRPr lang="en-US" sz="12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C2303A3-D555-ABC0-3F41-940288E7ED63}"/>
              </a:ext>
            </a:extLst>
          </p:cNvPr>
          <p:cNvSpPr/>
          <p:nvPr/>
        </p:nvSpPr>
        <p:spPr bwMode="auto">
          <a:xfrm>
            <a:off x="176978" y="3916414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– Commit</a:t>
            </a:r>
          </a:p>
        </p:txBody>
      </p:sp>
    </p:spTree>
    <p:extLst>
      <p:ext uri="{BB962C8B-B14F-4D97-AF65-F5344CB8AC3E}">
        <p14:creationId xmlns:p14="http://schemas.microsoft.com/office/powerpoint/2010/main" val="16697314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99B4-4385-2834-F979-06A2BF89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Demo3-GitIntegration – Part1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BE78C-522D-A978-29D2-1F15235A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96489"/>
            <a:ext cx="6715875" cy="4751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CE7DF-5014-602B-CBB4-70BB87BE3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860" y="1096489"/>
            <a:ext cx="4595502" cy="25378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6588032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35136-82CD-05AF-1D67-8E944C73B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Model Definition Language (TMDL)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8CC48-04A8-58D0-32C2-4B31749F7E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78259"/>
          </a:xfrm>
        </p:spPr>
        <p:txBody>
          <a:bodyPr/>
          <a:lstStyle/>
          <a:p>
            <a:r>
              <a:rPr lang="en-US" dirty="0"/>
              <a:t>Moving from PBIX to the PBIP file format with BIM files is a good first step</a:t>
            </a:r>
          </a:p>
          <a:p>
            <a:pPr lvl="1"/>
            <a:r>
              <a:rPr lang="en-US" dirty="0"/>
              <a:t>Now we will take it further by saving and maintaining semantic model definitions in TMDL file format</a:t>
            </a:r>
          </a:p>
          <a:p>
            <a:pPr>
              <a:spcBef>
                <a:spcPts val="1800"/>
              </a:spcBef>
            </a:pPr>
            <a:r>
              <a:rPr lang="en-US" dirty="0"/>
              <a:t>Benefits to saving semantic models in TMDL</a:t>
            </a:r>
          </a:p>
          <a:p>
            <a:pPr lvl="1"/>
            <a:r>
              <a:rPr lang="en-US" dirty="0"/>
              <a:t>Definition files created in human readable format using a YAML-like syntax</a:t>
            </a:r>
          </a:p>
          <a:p>
            <a:pPr lvl="1"/>
            <a:r>
              <a:rPr lang="en-US" dirty="0"/>
              <a:t>Better editing experience, especially for properties containing DAX and M expressions</a:t>
            </a:r>
          </a:p>
          <a:p>
            <a:pPr lvl="1"/>
            <a:r>
              <a:rPr lang="en-US" dirty="0"/>
              <a:t>Standard folder output format where each object in model has an individual file representation</a:t>
            </a:r>
          </a:p>
          <a:p>
            <a:pPr lvl="1"/>
            <a:r>
              <a:rPr lang="en-US" dirty="0"/>
              <a:t>TMDL file format is more source-control-friendly and better suited for collaboration and co-authoring</a:t>
            </a:r>
          </a:p>
          <a:p>
            <a:pPr>
              <a:spcBef>
                <a:spcPts val="1800"/>
              </a:spcBef>
            </a:pPr>
            <a:r>
              <a:rPr lang="en-US" dirty="0"/>
              <a:t>Get Started with TMDL</a:t>
            </a:r>
          </a:p>
          <a:p>
            <a:pPr lvl="1"/>
            <a:r>
              <a:rPr lang="en-US" dirty="0">
                <a:hlinkClick r:id="rId2"/>
              </a:rPr>
              <a:t>https://learn.microsoft.com/en-us/analysis-services/tmdl/tmdl-how-to?view=asallproducts-allversions</a:t>
            </a:r>
            <a:r>
              <a:rPr lang="en-US" dirty="0"/>
              <a:t> </a:t>
            </a:r>
          </a:p>
          <a:p>
            <a:pPr>
              <a:spcBef>
                <a:spcPts val="1800"/>
              </a:spcBef>
            </a:pPr>
            <a:r>
              <a:rPr lang="en-US" dirty="0"/>
              <a:t>TMDL documentation</a:t>
            </a:r>
          </a:p>
          <a:p>
            <a:pPr lvl="1"/>
            <a:r>
              <a:rPr lang="en-US" dirty="0">
                <a:hlinkClick r:id="rId3"/>
              </a:rPr>
              <a:t>https://learn.microsoft.com/en-us/analysis-services/tmdl/tmdl-overview?view=asallproducts-allversions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75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Developing Multi-tenant Applications in Fabric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00438"/>
          </a:xfrm>
        </p:spPr>
        <p:txBody>
          <a:bodyPr/>
          <a:lstStyle/>
          <a:p>
            <a:r>
              <a:rPr lang="en-US" dirty="0"/>
              <a:t>Multi-tenant application is responsible for creating and managing customer tenants</a:t>
            </a:r>
          </a:p>
          <a:p>
            <a:pPr lvl="1"/>
            <a:r>
              <a:rPr lang="en-US" dirty="0"/>
              <a:t>Customer tenant created using one or more Fabric workspaces</a:t>
            </a:r>
          </a:p>
          <a:p>
            <a:pPr lvl="1"/>
            <a:r>
              <a:rPr lang="en-US" dirty="0"/>
              <a:t>Developer uses Fabric User APIs to create and configure workspace items</a:t>
            </a:r>
          </a:p>
          <a:p>
            <a:pPr lvl="1"/>
            <a:r>
              <a:rPr lang="en-US" dirty="0"/>
              <a:t>Workspace items include lakehouses, notebooks, semantic models and reports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3320744" y="2826946"/>
            <a:ext cx="4288747" cy="4056592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Azure AD Tenant Owned by ISV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F96D14-4341-7809-7CC9-DC6DC5946AA1}"/>
              </a:ext>
            </a:extLst>
          </p:cNvPr>
          <p:cNvGrpSpPr/>
          <p:nvPr/>
        </p:nvGrpSpPr>
        <p:grpSpPr>
          <a:xfrm>
            <a:off x="2098118" y="2931147"/>
            <a:ext cx="5282620" cy="1775371"/>
            <a:chOff x="2140158" y="3056068"/>
            <a:chExt cx="5282620" cy="1865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3582298" y="3056068"/>
              <a:ext cx="3840480" cy="108666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01 Tenant Workspace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AE748E-DC91-5E00-8C2D-8373DDF777EB}"/>
                </a:ext>
              </a:extLst>
            </p:cNvPr>
            <p:cNvCxnSpPr>
              <a:cxnSpLocks/>
              <a:stCxn id="22" idx="3"/>
              <a:endCxn id="7" idx="1"/>
            </p:cNvCxnSpPr>
            <p:nvPr/>
          </p:nvCxnSpPr>
          <p:spPr>
            <a:xfrm flipV="1">
              <a:off x="2140158" y="3599400"/>
              <a:ext cx="1442140" cy="132258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926336" y="4210409"/>
            <a:ext cx="1171782" cy="99221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FE8D00-EBEE-E233-F08E-164D65BA9043}"/>
              </a:ext>
            </a:extLst>
          </p:cNvPr>
          <p:cNvGrpSpPr/>
          <p:nvPr/>
        </p:nvGrpSpPr>
        <p:grpSpPr>
          <a:xfrm>
            <a:off x="3920462" y="3227023"/>
            <a:ext cx="640918" cy="616465"/>
            <a:chOff x="7950448" y="3176803"/>
            <a:chExt cx="640918" cy="6409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7950448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50985" y="3330951"/>
              <a:ext cx="427279" cy="44063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EBBEF8-21AE-A83A-AF11-7CD272DE9A5D}"/>
                </a:ext>
              </a:extLst>
            </p:cNvPr>
            <p:cNvSpPr txBox="1"/>
            <p:nvPr/>
          </p:nvSpPr>
          <p:spPr>
            <a:xfrm>
              <a:off x="7950448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lakehouse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4754749" y="3227023"/>
            <a:ext cx="640918" cy="616465"/>
            <a:chOff x="8784735" y="3176803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5589036" y="3227023"/>
            <a:ext cx="640918" cy="616465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6423323" y="3227023"/>
            <a:ext cx="640918" cy="616465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121641-C034-8130-D148-E2B1975D5934}"/>
              </a:ext>
            </a:extLst>
          </p:cNvPr>
          <p:cNvGrpSpPr/>
          <p:nvPr/>
        </p:nvGrpSpPr>
        <p:grpSpPr>
          <a:xfrm>
            <a:off x="7161172" y="3086791"/>
            <a:ext cx="2072586" cy="846418"/>
            <a:chOff x="7203212" y="3248004"/>
            <a:chExt cx="2072586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3212" y="364506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6BA5497-F5D4-4958-ABF9-8C1F028FE506}"/>
                </a:ext>
              </a:extLst>
            </p:cNvPr>
            <p:cNvGrpSpPr/>
            <p:nvPr/>
          </p:nvGrpSpPr>
          <p:grpSpPr>
            <a:xfrm>
              <a:off x="8324597" y="3248004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4459AF-185C-4E62-ADCB-5ED673BA9AD9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97F47A0D-D2F5-4305-B806-110BA1246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0F700E-C6E8-72A9-4C1E-FF796B39B731}"/>
              </a:ext>
            </a:extLst>
          </p:cNvPr>
          <p:cNvGrpSpPr/>
          <p:nvPr/>
        </p:nvGrpSpPr>
        <p:grpSpPr>
          <a:xfrm>
            <a:off x="2098118" y="4137545"/>
            <a:ext cx="5293377" cy="1045203"/>
            <a:chOff x="2140158" y="4290086"/>
            <a:chExt cx="5293377" cy="10866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D91D24A-6BCD-DCB1-C8CC-1D49394638D8}"/>
                </a:ext>
              </a:extLst>
            </p:cNvPr>
            <p:cNvSpPr/>
            <p:nvPr/>
          </p:nvSpPr>
          <p:spPr>
            <a:xfrm>
              <a:off x="3593055" y="4290086"/>
              <a:ext cx="3840480" cy="108666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02 Tenant Workspace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9E96EB3-7A68-831E-2A83-9363BD602B9E}"/>
                </a:ext>
              </a:extLst>
            </p:cNvPr>
            <p:cNvGrpSpPr/>
            <p:nvPr/>
          </p:nvGrpSpPr>
          <p:grpSpPr>
            <a:xfrm>
              <a:off x="3950527" y="4611215"/>
              <a:ext cx="3143779" cy="640918"/>
              <a:chOff x="8017204" y="4275816"/>
              <a:chExt cx="3143779" cy="64091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B85D18E-5559-EBFB-D365-142D4F1DF69C}"/>
                  </a:ext>
                </a:extLst>
              </p:cNvPr>
              <p:cNvGrpSpPr/>
              <p:nvPr/>
            </p:nvGrpSpPr>
            <p:grpSpPr>
              <a:xfrm>
                <a:off x="8017204" y="4275816"/>
                <a:ext cx="640918" cy="640918"/>
                <a:chOff x="7950448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02CDC88-EA16-B26E-BB99-7B495FEAC336}"/>
                    </a:ext>
                  </a:extLst>
                </p:cNvPr>
                <p:cNvSpPr/>
                <p:nvPr/>
              </p:nvSpPr>
              <p:spPr bwMode="auto">
                <a:xfrm>
                  <a:off x="7950448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D09FCCF1-7C13-5F76-E307-120CB31939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0985" y="3330951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7C3C2CB-D53C-0F61-785C-E58154D00E32}"/>
                    </a:ext>
                  </a:extLst>
                </p:cNvPr>
                <p:cNvSpPr txBox="1"/>
                <p:nvPr/>
              </p:nvSpPr>
              <p:spPr>
                <a:xfrm>
                  <a:off x="7950448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lakehouse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D7D21FE-D07B-DFA6-B6F3-8EAB715C33B3}"/>
                  </a:ext>
                </a:extLst>
              </p:cNvPr>
              <p:cNvGrpSpPr/>
              <p:nvPr/>
            </p:nvGrpSpPr>
            <p:grpSpPr>
              <a:xfrm>
                <a:off x="8851491" y="4275816"/>
                <a:ext cx="640918" cy="640918"/>
                <a:chOff x="8784735" y="3176803"/>
                <a:chExt cx="640918" cy="640918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C151068-6F2B-F814-32DD-48322A5E12F7}"/>
                    </a:ext>
                  </a:extLst>
                </p:cNvPr>
                <p:cNvSpPr/>
                <p:nvPr/>
              </p:nvSpPr>
              <p:spPr bwMode="auto">
                <a:xfrm>
                  <a:off x="8784735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88F00490-6A43-B4FC-6917-FADC6BC354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2130" y="334044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C3E974D-26AC-1BF0-B9E9-480D2AED8802}"/>
                    </a:ext>
                  </a:extLst>
                </p:cNvPr>
                <p:cNvSpPr txBox="1"/>
                <p:nvPr/>
              </p:nvSpPr>
              <p:spPr>
                <a:xfrm>
                  <a:off x="8784735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notebook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11DED76-0800-D6C4-C50A-5A914FC00E58}"/>
                  </a:ext>
                </a:extLst>
              </p:cNvPr>
              <p:cNvGrpSpPr/>
              <p:nvPr/>
            </p:nvGrpSpPr>
            <p:grpSpPr>
              <a:xfrm>
                <a:off x="9685778" y="4275816"/>
                <a:ext cx="640918" cy="640918"/>
                <a:chOff x="9619022" y="3176803"/>
                <a:chExt cx="640918" cy="640918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A346EDD2-1580-D0C2-7B46-F1DDAEE09215}"/>
                    </a:ext>
                  </a:extLst>
                </p:cNvPr>
                <p:cNvSpPr/>
                <p:nvPr/>
              </p:nvSpPr>
              <p:spPr bwMode="auto">
                <a:xfrm>
                  <a:off x="9619022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9" name="Graphic 48">
                  <a:extLst>
                    <a:ext uri="{FF2B5EF4-FFF2-40B4-BE49-F238E27FC236}">
                      <a16:creationId xmlns:a16="http://schemas.microsoft.com/office/drawing/2014/main" id="{0BFCDDDC-BFD7-A235-5945-513618B259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315" y="333905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1BE4CBF-E374-C748-A6A3-382F7801DBC6}"/>
                    </a:ext>
                  </a:extLst>
                </p:cNvPr>
                <p:cNvSpPr txBox="1"/>
                <p:nvPr/>
              </p:nvSpPr>
              <p:spPr>
                <a:xfrm>
                  <a:off x="9619022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model</a:t>
                  </a: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A958AE1-A975-5968-9D5E-4C8AD6D20AA9}"/>
                  </a:ext>
                </a:extLst>
              </p:cNvPr>
              <p:cNvGrpSpPr/>
              <p:nvPr/>
            </p:nvGrpSpPr>
            <p:grpSpPr>
              <a:xfrm>
                <a:off x="10520065" y="4275816"/>
                <a:ext cx="640918" cy="640918"/>
                <a:chOff x="10453309" y="3176803"/>
                <a:chExt cx="640918" cy="640918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235C9B6-0E88-ED02-526E-C1F562B7EE11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3" name="Graphic 52">
                  <a:extLst>
                    <a:ext uri="{FF2B5EF4-FFF2-40B4-BE49-F238E27FC236}">
                      <a16:creationId xmlns:a16="http://schemas.microsoft.com/office/drawing/2014/main" id="{17BB639C-6F87-6835-BC7A-A20D261F8E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639B8E-1224-5724-9BDA-B6CBB735AA06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7F8524B-7D68-44F7-EFC9-1CA1857BF37A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 flipV="1">
              <a:off x="2140158" y="4833415"/>
              <a:ext cx="1452897" cy="2754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E075C40-1E13-30EA-755F-57A8EC1B5DEC}"/>
              </a:ext>
            </a:extLst>
          </p:cNvPr>
          <p:cNvGrpSpPr/>
          <p:nvPr/>
        </p:nvGrpSpPr>
        <p:grpSpPr>
          <a:xfrm>
            <a:off x="7144963" y="4368231"/>
            <a:ext cx="2072586" cy="846418"/>
            <a:chOff x="7187003" y="4529444"/>
            <a:chExt cx="2072586" cy="87999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DDC2011-5F99-E6D5-7D32-D29F00FE21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49265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68AF7CE-3CDF-4DF8-3794-2F33B4D12077}"/>
                </a:ext>
              </a:extLst>
            </p:cNvPr>
            <p:cNvGrpSpPr/>
            <p:nvPr/>
          </p:nvGrpSpPr>
          <p:grpSpPr>
            <a:xfrm>
              <a:off x="8308388" y="4529444"/>
              <a:ext cx="951201" cy="879992"/>
              <a:chOff x="2159489" y="1527178"/>
              <a:chExt cx="1258156" cy="118393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71D1643-926F-2E64-5C15-11654435FCA8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85 users</a:t>
                </a:r>
              </a:p>
            </p:txBody>
          </p:sp>
          <p:pic>
            <p:nvPicPr>
              <p:cNvPr id="89" name="Graphic 88" descr="Users">
                <a:extLst>
                  <a:ext uri="{FF2B5EF4-FFF2-40B4-BE49-F238E27FC236}">
                    <a16:creationId xmlns:a16="http://schemas.microsoft.com/office/drawing/2014/main" id="{87FC57FE-39AD-C8CD-19A3-5145D3379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B3ACD1-8278-1ABC-688A-5FC282E6D504}"/>
              </a:ext>
            </a:extLst>
          </p:cNvPr>
          <p:cNvGrpSpPr/>
          <p:nvPr/>
        </p:nvGrpSpPr>
        <p:grpSpPr>
          <a:xfrm>
            <a:off x="2098118" y="4706518"/>
            <a:ext cx="5285474" cy="1676574"/>
            <a:chOff x="2147813" y="4958046"/>
            <a:chExt cx="5285474" cy="1723221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8DDDFB8-9414-4713-A2BB-8B6F0268F610}"/>
                </a:ext>
              </a:extLst>
            </p:cNvPr>
            <p:cNvSpPr/>
            <p:nvPr/>
          </p:nvSpPr>
          <p:spPr>
            <a:xfrm>
              <a:off x="3603565" y="5594605"/>
              <a:ext cx="3829722" cy="1086662"/>
            </a:xfrm>
            <a:prstGeom prst="rect">
              <a:avLst/>
            </a:prstGeom>
            <a:solidFill>
              <a:srgbClr val="F3FFF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>
                  <a:solidFill>
                    <a:schemeClr val="bg2">
                      <a:lumMod val="65000"/>
                    </a:schemeClr>
                  </a:solidFill>
                </a:rPr>
                <a:t>Customer N Tenant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FD98091-2A6D-4FA1-90E8-6315B779C301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2147813" y="4958046"/>
              <a:ext cx="1392445" cy="107834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B359485-023A-0EB7-7091-15453F3EF456}"/>
                </a:ext>
              </a:extLst>
            </p:cNvPr>
            <p:cNvGrpSpPr/>
            <p:nvPr/>
          </p:nvGrpSpPr>
          <p:grpSpPr>
            <a:xfrm>
              <a:off x="3948659" y="5928403"/>
              <a:ext cx="3143779" cy="640919"/>
              <a:chOff x="8017204" y="4275816"/>
              <a:chExt cx="3143779" cy="64091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ECD60F-5DA2-AEB7-A5CA-0674AA34BC6B}"/>
                  </a:ext>
                </a:extLst>
              </p:cNvPr>
              <p:cNvGrpSpPr/>
              <p:nvPr/>
            </p:nvGrpSpPr>
            <p:grpSpPr>
              <a:xfrm>
                <a:off x="8017204" y="4275816"/>
                <a:ext cx="640918" cy="640918"/>
                <a:chOff x="7950448" y="3176803"/>
                <a:chExt cx="640918" cy="640918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5381C42-DC9D-FB39-646B-BB10BCCC17D2}"/>
                    </a:ext>
                  </a:extLst>
                </p:cNvPr>
                <p:cNvSpPr/>
                <p:nvPr/>
              </p:nvSpPr>
              <p:spPr bwMode="auto">
                <a:xfrm>
                  <a:off x="7950448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4" name="Graphic 73">
                  <a:extLst>
                    <a:ext uri="{FF2B5EF4-FFF2-40B4-BE49-F238E27FC236}">
                      <a16:creationId xmlns:a16="http://schemas.microsoft.com/office/drawing/2014/main" id="{25412581-D9AA-3CF1-26B8-014C76B667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0985" y="3330951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708A867-0809-F6C8-8982-77D1C10B1781}"/>
                    </a:ext>
                  </a:extLst>
                </p:cNvPr>
                <p:cNvSpPr txBox="1"/>
                <p:nvPr/>
              </p:nvSpPr>
              <p:spPr>
                <a:xfrm>
                  <a:off x="7950448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lakehouse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2A8CF57-A3FD-CEDB-8AA9-E5AD555FBFA6}"/>
                  </a:ext>
                </a:extLst>
              </p:cNvPr>
              <p:cNvGrpSpPr/>
              <p:nvPr/>
            </p:nvGrpSpPr>
            <p:grpSpPr>
              <a:xfrm>
                <a:off x="8851491" y="4275817"/>
                <a:ext cx="640918" cy="640918"/>
                <a:chOff x="8784735" y="3176804"/>
                <a:chExt cx="640918" cy="640918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940D837-DB89-9712-D103-A4784F316AB5}"/>
                    </a:ext>
                  </a:extLst>
                </p:cNvPr>
                <p:cNvSpPr/>
                <p:nvPr/>
              </p:nvSpPr>
              <p:spPr bwMode="auto">
                <a:xfrm>
                  <a:off x="8784735" y="3176804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1" name="Graphic 70">
                  <a:extLst>
                    <a:ext uri="{FF2B5EF4-FFF2-40B4-BE49-F238E27FC236}">
                      <a16:creationId xmlns:a16="http://schemas.microsoft.com/office/drawing/2014/main" id="{928BBACC-9B05-2E8A-8938-673ECC836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2130" y="334044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2D4AA9F-62D9-E7BE-0176-9895B30161DA}"/>
                    </a:ext>
                  </a:extLst>
                </p:cNvPr>
                <p:cNvSpPr txBox="1"/>
                <p:nvPr/>
              </p:nvSpPr>
              <p:spPr>
                <a:xfrm>
                  <a:off x="8784735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notebook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AD3BA0C-96FE-C9BB-C905-1C9118AEA55C}"/>
                  </a:ext>
                </a:extLst>
              </p:cNvPr>
              <p:cNvGrpSpPr/>
              <p:nvPr/>
            </p:nvGrpSpPr>
            <p:grpSpPr>
              <a:xfrm>
                <a:off x="9685778" y="4275816"/>
                <a:ext cx="640918" cy="640918"/>
                <a:chOff x="9619022" y="3176803"/>
                <a:chExt cx="640918" cy="640918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FD7431DF-C063-8FE0-151F-E38E81626445}"/>
                    </a:ext>
                  </a:extLst>
                </p:cNvPr>
                <p:cNvSpPr/>
                <p:nvPr/>
              </p:nvSpPr>
              <p:spPr bwMode="auto">
                <a:xfrm>
                  <a:off x="9619022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8" name="Graphic 67">
                  <a:extLst>
                    <a:ext uri="{FF2B5EF4-FFF2-40B4-BE49-F238E27FC236}">
                      <a16:creationId xmlns:a16="http://schemas.microsoft.com/office/drawing/2014/main" id="{FC927CB8-88AF-9DF3-A736-744BB85984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315" y="333905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C1A14D2-0021-C5CB-433F-C602E6C66378}"/>
                    </a:ext>
                  </a:extLst>
                </p:cNvPr>
                <p:cNvSpPr txBox="1"/>
                <p:nvPr/>
              </p:nvSpPr>
              <p:spPr>
                <a:xfrm>
                  <a:off x="9619022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model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C181FDD-C13A-CC09-A2E1-63D4B376E185}"/>
                  </a:ext>
                </a:extLst>
              </p:cNvPr>
              <p:cNvGrpSpPr/>
              <p:nvPr/>
            </p:nvGrpSpPr>
            <p:grpSpPr>
              <a:xfrm>
                <a:off x="10520065" y="4275816"/>
                <a:ext cx="640918" cy="640917"/>
                <a:chOff x="10453309" y="3176803"/>
                <a:chExt cx="640918" cy="640917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5416B610-704D-3117-DD77-AFA56AF13050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64266B9D-C7D4-8EB3-40FE-D95F6016FB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3600FED-E999-93C8-3B9A-1FC77B091006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74EF2D-41E6-FFF3-5726-96674C886CAB}"/>
              </a:ext>
            </a:extLst>
          </p:cNvPr>
          <p:cNvGrpSpPr/>
          <p:nvPr/>
        </p:nvGrpSpPr>
        <p:grpSpPr>
          <a:xfrm>
            <a:off x="7155473" y="5540182"/>
            <a:ext cx="2072586" cy="846418"/>
            <a:chOff x="7187003" y="5806495"/>
            <a:chExt cx="2072586" cy="87999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EACF7FA-0534-EF9D-205A-4794EE83A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6203554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AB8E4D9-B416-1EEB-8D42-D6CEF8AA5CB1}"/>
                </a:ext>
              </a:extLst>
            </p:cNvPr>
            <p:cNvGrpSpPr/>
            <p:nvPr/>
          </p:nvGrpSpPr>
          <p:grpSpPr>
            <a:xfrm>
              <a:off x="8308388" y="5806495"/>
              <a:ext cx="951201" cy="879992"/>
              <a:chOff x="2159489" y="1527178"/>
              <a:chExt cx="1258156" cy="118393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8ED5FF1-F34B-2FF9-9C30-70597AD99CB6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450 users</a:t>
                </a:r>
              </a:p>
            </p:txBody>
          </p:sp>
          <p:pic>
            <p:nvPicPr>
              <p:cNvPr id="93" name="Graphic 92" descr="Users">
                <a:extLst>
                  <a:ext uri="{FF2B5EF4-FFF2-40B4-BE49-F238E27FC236}">
                    <a16:creationId xmlns:a16="http://schemas.microsoft.com/office/drawing/2014/main" id="{A70DE50B-1FBC-F325-EDBE-578380E99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9363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9840-18E6-C0A6-5AFF-11EC98AB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Semantic Model Definitions using TMDL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4CE15-5DC2-D940-A572-46AC0276C0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Enabled </a:t>
            </a:r>
            <a:r>
              <a:rPr lang="en-US"/>
              <a:t>preview feature to </a:t>
            </a:r>
            <a:r>
              <a:rPr lang="en-US" dirty="0"/>
              <a:t>store semantic model as TMDL instead of BIM file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0A063-DA5A-C659-A95D-7C98041AEB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27" b="32219"/>
          <a:stretch/>
        </p:blipFill>
        <p:spPr>
          <a:xfrm>
            <a:off x="870766" y="1771099"/>
            <a:ext cx="6742501" cy="4740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5D6604D-E832-F980-11D1-135AA28BC65B}"/>
              </a:ext>
            </a:extLst>
          </p:cNvPr>
          <p:cNvSpPr/>
          <p:nvPr/>
        </p:nvSpPr>
        <p:spPr bwMode="auto">
          <a:xfrm>
            <a:off x="2186373" y="5790237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183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A74A-8128-240C-6015-73961B3C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TMDL Semantic Model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D19EC-7F0B-20B5-2142-3E6B7A4C5A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Files for semantic model definition are split out in far more granular fashion</a:t>
            </a:r>
          </a:p>
          <a:p>
            <a:pPr lvl="1"/>
            <a:r>
              <a:rPr lang="en-US" dirty="0"/>
              <a:t>TMDL file content structured in YMAL format to increase readability and editability</a:t>
            </a:r>
          </a:p>
          <a:p>
            <a:pPr lvl="1"/>
            <a:r>
              <a:rPr lang="en-US" dirty="0"/>
              <a:t>Multiple developers can work on different tables at the same time without any conflict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A9392-786A-FE06-3AD4-4CDEE18A4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50" y="2493094"/>
            <a:ext cx="2567770" cy="43109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7D25C58-F9EF-6366-8ED3-FA15A0E0FEEB}"/>
              </a:ext>
            </a:extLst>
          </p:cNvPr>
          <p:cNvGrpSpPr/>
          <p:nvPr/>
        </p:nvGrpSpPr>
        <p:grpSpPr>
          <a:xfrm>
            <a:off x="3379638" y="2538041"/>
            <a:ext cx="5811845" cy="2110518"/>
            <a:chOff x="3359973" y="2180173"/>
            <a:chExt cx="5811845" cy="21105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219733-C276-C246-503E-648557797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2797" y="2180173"/>
              <a:ext cx="4219021" cy="189612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6F51F8A-ECD4-5724-4C8C-3C77F12D9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9973" y="3677265"/>
              <a:ext cx="1563328" cy="613426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F1B88A-C787-09EE-2019-72761D0C4FB5}"/>
              </a:ext>
            </a:extLst>
          </p:cNvPr>
          <p:cNvGrpSpPr/>
          <p:nvPr/>
        </p:nvGrpSpPr>
        <p:grpSpPr>
          <a:xfrm>
            <a:off x="3625444" y="5356751"/>
            <a:ext cx="4566155" cy="1536406"/>
            <a:chOff x="3605779" y="4998883"/>
            <a:chExt cx="4566155" cy="15364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691B41-435C-CAF7-AE26-0786B3CD1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2797" y="4998883"/>
              <a:ext cx="3219137" cy="15364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BF33F78-916E-30F3-E147-2C46CEED557F}"/>
                </a:ext>
              </a:extLst>
            </p:cNvPr>
            <p:cNvCxnSpPr/>
            <p:nvPr/>
          </p:nvCxnSpPr>
          <p:spPr>
            <a:xfrm>
              <a:off x="3605779" y="5303240"/>
              <a:ext cx="1317522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2570E0-80EF-190B-C943-09A7514CCF51}"/>
              </a:ext>
            </a:extLst>
          </p:cNvPr>
          <p:cNvGrpSpPr/>
          <p:nvPr/>
        </p:nvGrpSpPr>
        <p:grpSpPr>
          <a:xfrm>
            <a:off x="3389471" y="4704696"/>
            <a:ext cx="3759567" cy="408489"/>
            <a:chOff x="3369806" y="4346828"/>
            <a:chExt cx="3759567" cy="4084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BE9075-37BB-6D0F-416C-80B174600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2797" y="4346828"/>
              <a:ext cx="2176576" cy="40848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13C191-2BCD-7C7F-EAA0-C1C0B23E4016}"/>
                </a:ext>
              </a:extLst>
            </p:cNvPr>
            <p:cNvCxnSpPr>
              <a:cxnSpLocks/>
            </p:cNvCxnSpPr>
            <p:nvPr/>
          </p:nvCxnSpPr>
          <p:spPr>
            <a:xfrm>
              <a:off x="3369806" y="4554725"/>
              <a:ext cx="1465006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8982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777C-32B2-7390-4577-7B48B25E2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TMDL Extension for 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4AF10-8BC0-E029-EE24-C80E5E626E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46714"/>
          </a:xfrm>
        </p:spPr>
        <p:txBody>
          <a:bodyPr/>
          <a:lstStyle/>
          <a:p>
            <a:r>
              <a:rPr lang="en-US" dirty="0"/>
              <a:t> You can install 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TDML extension</a:t>
            </a:r>
            <a:r>
              <a:rPr lang="en-US" dirty="0"/>
              <a:t> in Visual Studio Code for better editing experience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TDML extension</a:t>
            </a:r>
            <a:r>
              <a:rPr lang="en-US" dirty="0"/>
              <a:t> provides color coding and better YAML editing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B9CAC-157E-AAE1-189E-15405395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06" y="1745900"/>
            <a:ext cx="3739085" cy="10097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F7F89-F54A-4147-9009-8088B77A6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306" y="3398940"/>
            <a:ext cx="6322179" cy="32181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5300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DF277-79E2-E6C8-4D86-57C82D225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Binding by Path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53A73-298E-5DF1-10E5-B12772F4B8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101397"/>
          </a:xfrm>
        </p:spPr>
        <p:txBody>
          <a:bodyPr/>
          <a:lstStyle/>
          <a:p>
            <a:r>
              <a:rPr lang="en-US" dirty="0"/>
              <a:t>GIT Integration support binding report to semantic model by path</a:t>
            </a:r>
          </a:p>
          <a:p>
            <a:pPr lvl="1"/>
            <a:r>
              <a:rPr lang="en-US" dirty="0"/>
              <a:t>Eliminates need to patch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r>
              <a:rPr lang="en-US" dirty="0"/>
              <a:t> file with target semantic model 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/>
              <a:t>NOTE</a:t>
            </a:r>
            <a:r>
              <a:rPr lang="en-US" dirty="0"/>
              <a:t>: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byPath</a:t>
            </a:r>
            <a:r>
              <a:rPr lang="en-US" dirty="0"/>
              <a:t> reference only supported with Git Integration but not with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279EA-A482-AD59-8B2C-9AA381118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776" y="2116672"/>
            <a:ext cx="7135302" cy="30476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08614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E1E9-1ACD-D178-EDA3-E37C23F7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Demo: Push from ADO Repository to Workspace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3A982-223F-5D2E-8D45-131608584F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46933"/>
          </a:xfrm>
        </p:spPr>
        <p:txBody>
          <a:bodyPr/>
          <a:lstStyle/>
          <a:p>
            <a:r>
              <a:rPr lang="en-US" dirty="0"/>
              <a:t>Steps for the second demo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new workspace and leave it empty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new project in Azure Dev Ops and upload PBIP project sources files for semantic model and report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containing details to create Git workspace connection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Pass 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to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FabricUserApi.ConnectWorkspaceToGitRepository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buFont typeface="+mj-lt"/>
              <a:buAutoNum type="arabicPeriod"/>
            </a:pPr>
            <a:r>
              <a:rPr lang="en-US" dirty="0"/>
              <a:t>Patch credentials and refresh semantic model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Synchronize workspace to ADO repository after refresh</a:t>
            </a:r>
          </a:p>
          <a:p>
            <a:pPr lvl="1">
              <a:buFont typeface="+mj-lt"/>
              <a:buAutoNum type="arabicPeriod"/>
            </a:pP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2814E38-DD5C-8178-8501-5BCF6848EB1B}"/>
              </a:ext>
            </a:extLst>
          </p:cNvPr>
          <p:cNvSpPr/>
          <p:nvPr/>
        </p:nvSpPr>
        <p:spPr bwMode="auto">
          <a:xfrm>
            <a:off x="1208944" y="3848459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BA053C-71D1-ECDC-3159-0337B24B6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408" y="3848459"/>
            <a:ext cx="6255530" cy="29555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2B5DAD8E-B5C5-22B3-E711-BCCB5E833B21}"/>
              </a:ext>
            </a:extLst>
          </p:cNvPr>
          <p:cNvSpPr/>
          <p:nvPr/>
        </p:nvSpPr>
        <p:spPr bwMode="auto">
          <a:xfrm>
            <a:off x="1208944" y="4115981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959849A-35B8-F652-7252-D002F5E7D48F}"/>
              </a:ext>
            </a:extLst>
          </p:cNvPr>
          <p:cNvSpPr/>
          <p:nvPr/>
        </p:nvSpPr>
        <p:spPr bwMode="auto">
          <a:xfrm>
            <a:off x="1208944" y="4701010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2AF6FD9-973F-182A-4B9E-6EA0FBDAC592}"/>
              </a:ext>
            </a:extLst>
          </p:cNvPr>
          <p:cNvSpPr/>
          <p:nvPr/>
        </p:nvSpPr>
        <p:spPr bwMode="auto">
          <a:xfrm>
            <a:off x="1204736" y="5687245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4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AA7A19-C27E-C7ED-FB92-00453A3F4E15}"/>
              </a:ext>
            </a:extLst>
          </p:cNvPr>
          <p:cNvGrpSpPr/>
          <p:nvPr/>
        </p:nvGrpSpPr>
        <p:grpSpPr>
          <a:xfrm>
            <a:off x="1253895" y="5983668"/>
            <a:ext cx="1046851" cy="384923"/>
            <a:chOff x="1253895" y="5983668"/>
            <a:chExt cx="1046851" cy="384923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8647BFF9-F714-6703-AC24-6F8CCE65D7D0}"/>
                </a:ext>
              </a:extLst>
            </p:cNvPr>
            <p:cNvSpPr/>
            <p:nvPr/>
          </p:nvSpPr>
          <p:spPr>
            <a:xfrm>
              <a:off x="1967372" y="5983668"/>
              <a:ext cx="333374" cy="384923"/>
            </a:xfrm>
            <a:prstGeom prst="leftBrace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A5095ACF-F623-90B1-F747-A19B6AA0B43F}"/>
                </a:ext>
              </a:extLst>
            </p:cNvPr>
            <p:cNvSpPr/>
            <p:nvPr/>
          </p:nvSpPr>
          <p:spPr bwMode="auto">
            <a:xfrm>
              <a:off x="1253895" y="6046125"/>
              <a:ext cx="762637" cy="266396"/>
            </a:xfrm>
            <a:prstGeom prst="rightArrow">
              <a:avLst>
                <a:gd name="adj1" fmla="val 68267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5</a:t>
              </a: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A53AB1F-1CC3-68BC-6CBE-97BB911207E3}"/>
              </a:ext>
            </a:extLst>
          </p:cNvPr>
          <p:cNvSpPr/>
          <p:nvPr/>
        </p:nvSpPr>
        <p:spPr bwMode="auto">
          <a:xfrm>
            <a:off x="1204735" y="6494788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598490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30574-CF37-CE2B-26D5-D97E38F8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335" y="984879"/>
            <a:ext cx="7217235" cy="59281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B1258F-0AEB-2576-4B45-961DEB4C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FabricUserApi.ConnectWorkspaceToGitRepository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DDDEFC-CC48-6758-1689-3BF3D1B1519B}"/>
              </a:ext>
            </a:extLst>
          </p:cNvPr>
          <p:cNvSpPr/>
          <p:nvPr/>
        </p:nvSpPr>
        <p:spPr bwMode="auto">
          <a:xfrm>
            <a:off x="176978" y="1562569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Connect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D609C51-E140-9603-8BA3-5AEF7596CDE8}"/>
              </a:ext>
            </a:extLst>
          </p:cNvPr>
          <p:cNvSpPr/>
          <p:nvPr/>
        </p:nvSpPr>
        <p:spPr bwMode="auto">
          <a:xfrm>
            <a:off x="176978" y="2475368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Initialize Connection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86082BE-1A39-5C5E-C0D8-D7E45493A851}"/>
              </a:ext>
            </a:extLst>
          </p:cNvPr>
          <p:cNvSpPr/>
          <p:nvPr/>
        </p:nvSpPr>
        <p:spPr bwMode="auto">
          <a:xfrm>
            <a:off x="176978" y="4317884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Inspecting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GitRequiredAction</a:t>
            </a:r>
            <a:endParaRPr lang="en-US" sz="12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C2303A3-D555-ABC0-3F41-940288E7ED63}"/>
              </a:ext>
            </a:extLst>
          </p:cNvPr>
          <p:cNvSpPr/>
          <p:nvPr/>
        </p:nvSpPr>
        <p:spPr bwMode="auto">
          <a:xfrm>
            <a:off x="209778" y="5832740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– Update From Git</a:t>
            </a:r>
          </a:p>
        </p:txBody>
      </p:sp>
    </p:spTree>
    <p:extLst>
      <p:ext uri="{BB962C8B-B14F-4D97-AF65-F5344CB8AC3E}">
        <p14:creationId xmlns:p14="http://schemas.microsoft.com/office/powerpoint/2010/main" val="1513282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99B4-4385-2834-F979-06A2BF89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Demo3-GitIntegration - Part2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F4ABB-0071-D607-1345-41989F9F9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96489"/>
            <a:ext cx="6637660" cy="443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6EA0F3-1CA1-AF97-D8C0-06B370B8D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992" y="1096489"/>
            <a:ext cx="4345007" cy="24007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4369111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3767024361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Lakehouses and Notebooks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Programming with Lakehouses and Notebooks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Understanding Lakehouse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Ingesting and Transforming Data using Notebooks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Lakehouses and Notebooks using CreateItem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Running Notebooks on Demand using Job Scheduler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DirectLake Semantic Models on Lakehouse Tables</a:t>
            </a:r>
          </a:p>
        </p:txBody>
      </p:sp>
    </p:spTree>
    <p:extLst>
      <p:ext uri="{BB962C8B-B14F-4D97-AF65-F5344CB8AC3E}">
        <p14:creationId xmlns:p14="http://schemas.microsoft.com/office/powerpoint/2010/main" val="2949909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AFC2-4C53-578D-2AAE-88931D98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Lakehouse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F1F5F-BF35-FF60-BDF6-CBE7F75BA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39595"/>
          </a:xfrm>
        </p:spPr>
        <p:txBody>
          <a:bodyPr/>
          <a:lstStyle/>
          <a:p>
            <a:r>
              <a:rPr lang="en-US" dirty="0"/>
              <a:t>Lakehouse used to store structured data and unstructured data in a single location</a:t>
            </a:r>
          </a:p>
          <a:p>
            <a:pPr lvl="1"/>
            <a:r>
              <a:rPr lang="en-US" dirty="0"/>
              <a:t>Lakehouse data transparently stored in OneLake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Azure Data Lake Storage Gen2 (ADLS Gen2)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Lakehouse data accessible across all Fabric workloads like machine learning and business intelligence</a:t>
            </a:r>
          </a:p>
          <a:p>
            <a:pPr lvl="1"/>
            <a:r>
              <a:rPr lang="en-US" dirty="0"/>
              <a:t>Lakehouse enables storing and refining data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medallion architecture</a:t>
            </a:r>
            <a:r>
              <a:rPr lang="en-US" dirty="0"/>
              <a:t> (</a:t>
            </a:r>
            <a:r>
              <a:rPr lang="en-US" sz="1600" b="1" dirty="0">
                <a:solidFill>
                  <a:srgbClr val="996633"/>
                </a:solidFill>
              </a:rPr>
              <a:t>bronze</a:t>
            </a:r>
            <a:r>
              <a:rPr lang="en-US" sz="1600" b="1" dirty="0"/>
              <a:t>&gt;</a:t>
            </a:r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silver</a:t>
            </a:r>
            <a:r>
              <a:rPr lang="en-US" sz="1600" b="1" dirty="0"/>
              <a:t>&gt;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gold</a:t>
            </a:r>
            <a:r>
              <a:rPr lang="en-US" dirty="0"/>
              <a:t>)</a:t>
            </a:r>
          </a:p>
          <a:p>
            <a:pPr>
              <a:spcBef>
                <a:spcPts val="1800"/>
              </a:spcBef>
            </a:pPr>
            <a:r>
              <a:rPr lang="en-US" dirty="0"/>
              <a:t>Lakehouse structure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Tables</a:t>
            </a:r>
            <a:r>
              <a:rPr lang="en-US" dirty="0"/>
              <a:t> section used to store structure data in tables in Delta format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used to store unstructured data as files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A7977-EFCD-9C20-9E86-5BE65E82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819" y="4173580"/>
            <a:ext cx="5025668" cy="27061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23163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FBF4B-DF0D-3ACF-907A-3DA26085F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Developer APIs used in Fabric Software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60F71-1210-63CF-E5FC-613466E296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816703"/>
          </a:xfrm>
        </p:spPr>
        <p:txBody>
          <a:bodyPr/>
          <a:lstStyle/>
          <a:p>
            <a:r>
              <a:rPr lang="en-US" dirty="0"/>
              <a:t>Fabric User API</a:t>
            </a:r>
          </a:p>
          <a:p>
            <a:pPr lvl="1"/>
            <a:r>
              <a:rPr lang="en-US" dirty="0"/>
              <a:t>New REST API introduced with the Fabric platform to create workspaces and workspace items</a:t>
            </a:r>
          </a:p>
          <a:p>
            <a:pPr>
              <a:lnSpc>
                <a:spcPct val="150000"/>
              </a:lnSpc>
            </a:pPr>
            <a:r>
              <a:rPr lang="en-US" dirty="0"/>
              <a:t>Power BI REST API</a:t>
            </a:r>
          </a:p>
          <a:p>
            <a:pPr lvl="1"/>
            <a:r>
              <a:rPr lang="en-US" dirty="0"/>
              <a:t>REST API used to patch credentials, refresh semantic models and to generate embed tokens</a:t>
            </a:r>
          </a:p>
          <a:p>
            <a:pPr>
              <a:lnSpc>
                <a:spcPct val="150000"/>
              </a:lnSpc>
            </a:pPr>
            <a:r>
              <a:rPr lang="en-US" dirty="0"/>
              <a:t>Spark APIs</a:t>
            </a:r>
          </a:p>
          <a:p>
            <a:pPr lvl="1"/>
            <a:r>
              <a:rPr lang="en-US" dirty="0"/>
              <a:t>Powerful APIs and libraries for data ingestion and data transformation accessible in Fabric Notebooks </a:t>
            </a:r>
          </a:p>
          <a:p>
            <a:pPr>
              <a:lnSpc>
                <a:spcPct val="150000"/>
              </a:lnSpc>
            </a:pPr>
            <a:r>
              <a:rPr lang="en-US" dirty="0"/>
              <a:t>ADLS Gen2 API</a:t>
            </a:r>
          </a:p>
          <a:p>
            <a:pPr lvl="1"/>
            <a:r>
              <a:rPr lang="en-US" dirty="0"/>
              <a:t>REST API used to upload and read files in Azure Data Lake storage (ADLS Gen2) and in OneLake storage</a:t>
            </a:r>
          </a:p>
          <a:p>
            <a:pPr>
              <a:lnSpc>
                <a:spcPct val="150000"/>
              </a:lnSpc>
            </a:pPr>
            <a:r>
              <a:rPr lang="en-US" dirty="0"/>
              <a:t>Tabular Object Model (TOM)</a:t>
            </a:r>
          </a:p>
          <a:p>
            <a:pPr lvl="1"/>
            <a:r>
              <a:rPr lang="en-US" dirty="0"/>
              <a:t>A .NET-based API used to read and update semantic model definitions through the XMLA endpoint</a:t>
            </a:r>
          </a:p>
        </p:txBody>
      </p:sp>
    </p:spTree>
    <p:extLst>
      <p:ext uri="{BB962C8B-B14F-4D97-AF65-F5344CB8AC3E}">
        <p14:creationId xmlns:p14="http://schemas.microsoft.com/office/powerpoint/2010/main" val="1591873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F71F4-2B41-6F89-4A92-D8924EF1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Ingesting Data into Lakehouse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409E1-842E-1261-F4FC-2022EAF9D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93647"/>
          </a:xfrm>
        </p:spPr>
        <p:txBody>
          <a:bodyPr/>
          <a:lstStyle/>
          <a:p>
            <a:r>
              <a:rPr lang="en-US" dirty="0"/>
              <a:t>Running Spark jobs</a:t>
            </a:r>
          </a:p>
          <a:p>
            <a:pPr lvl="1"/>
            <a:r>
              <a:rPr lang="en-US" dirty="0"/>
              <a:t>Running notebooks</a:t>
            </a:r>
          </a:p>
          <a:p>
            <a:pPr lvl="1"/>
            <a:r>
              <a:rPr lang="en-US" dirty="0"/>
              <a:t>Running Spark Job Definitions</a:t>
            </a:r>
          </a:p>
          <a:p>
            <a:pPr>
              <a:spcBef>
                <a:spcPts val="1200"/>
              </a:spcBef>
            </a:pPr>
            <a:r>
              <a:rPr lang="en-US" dirty="0"/>
              <a:t>Using ADLS Gen2 APIs</a:t>
            </a:r>
          </a:p>
          <a:p>
            <a:pPr lvl="1"/>
            <a:r>
              <a:rPr lang="en-US" dirty="0"/>
              <a:t>Implemented by client application which uploads files into lakehouse storage using push approach</a:t>
            </a:r>
          </a:p>
          <a:p>
            <a:pPr>
              <a:spcBef>
                <a:spcPts val="1200"/>
              </a:spcBef>
            </a:pPr>
            <a:r>
              <a:rPr lang="en-US" dirty="0"/>
              <a:t>Creating Shortcuts</a:t>
            </a:r>
          </a:p>
          <a:p>
            <a:pPr lvl="1"/>
            <a:r>
              <a:rPr lang="en-US" dirty="0"/>
              <a:t>Creating references to make files from an external source appear to be in lakehouse storage</a:t>
            </a:r>
          </a:p>
          <a:p>
            <a:pPr>
              <a:spcBef>
                <a:spcPts val="1200"/>
              </a:spcBef>
            </a:pPr>
            <a:r>
              <a:rPr lang="en-US" dirty="0"/>
              <a:t>Running Data Pipelines</a:t>
            </a:r>
          </a:p>
          <a:p>
            <a:pPr lvl="1"/>
            <a:r>
              <a:rPr lang="en-US" dirty="0"/>
              <a:t>Running data pipelines with activities to copy data from external sources</a:t>
            </a:r>
          </a:p>
          <a:p>
            <a:pPr>
              <a:spcBef>
                <a:spcPts val="1200"/>
              </a:spcBef>
            </a:pPr>
            <a:r>
              <a:rPr lang="en-US" dirty="0"/>
              <a:t>Running Fabric Gen2 Dataflows</a:t>
            </a:r>
          </a:p>
          <a:p>
            <a:pPr lvl="1"/>
            <a:r>
              <a:rPr lang="en-US" dirty="0"/>
              <a:t>Running a dataflow which imports data and saves it to lakehouse storage</a:t>
            </a:r>
          </a:p>
        </p:txBody>
      </p:sp>
    </p:spTree>
    <p:extLst>
      <p:ext uri="{BB962C8B-B14F-4D97-AF65-F5344CB8AC3E}">
        <p14:creationId xmlns:p14="http://schemas.microsoft.com/office/powerpoint/2010/main" val="3878293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68D4-2DBD-F823-A44F-09979674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Provides Apache Spark Runtime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56CC9-DE29-0BCF-B2EA-3BFBCE8CB3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dirty="0"/>
              <a:t>Spark is a unified engine for large-scale data analytics</a:t>
            </a:r>
          </a:p>
          <a:p>
            <a:pPr lvl="1"/>
            <a:r>
              <a:rPr lang="en-US" dirty="0"/>
              <a:t>Spark code can be executed through </a:t>
            </a:r>
            <a:r>
              <a:rPr lang="en-US" sz="2000" b="1" dirty="0">
                <a:solidFill>
                  <a:srgbClr val="8A0000"/>
                </a:solidFill>
              </a:rPr>
              <a:t>Spark Job Definition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Spark code can be executed using interactive </a:t>
            </a:r>
            <a:r>
              <a:rPr lang="en-US" sz="2000" b="1" dirty="0">
                <a:solidFill>
                  <a:srgbClr val="8A0000"/>
                </a:solidFill>
              </a:rPr>
              <a:t>Fabric Notebook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Apache Spark provides APIs to read and write data to/from </a:t>
            </a:r>
            <a:r>
              <a:rPr lang="en-US" sz="2000" b="1" dirty="0">
                <a:solidFill>
                  <a:srgbClr val="8A0000"/>
                </a:solidFill>
              </a:rPr>
              <a:t>Lakehouse</a:t>
            </a:r>
            <a:r>
              <a:rPr lang="en-US" sz="2000" dirty="0"/>
              <a:t> in </a:t>
            </a:r>
            <a:r>
              <a:rPr lang="en-US" sz="2000" b="1" dirty="0">
                <a:solidFill>
                  <a:srgbClr val="8A0000"/>
                </a:solidFill>
              </a:rPr>
              <a:t>OneLake</a:t>
            </a:r>
          </a:p>
          <a:p>
            <a:pPr lvl="1"/>
            <a:r>
              <a:rPr lang="en-US" dirty="0"/>
              <a:t>Spark supports several languages such as Python, Scala, SQL and R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25DEEE-1A43-1324-7A6A-9B074E183188}"/>
              </a:ext>
            </a:extLst>
          </p:cNvPr>
          <p:cNvSpPr/>
          <p:nvPr/>
        </p:nvSpPr>
        <p:spPr bwMode="auto">
          <a:xfrm>
            <a:off x="4240477" y="3790135"/>
            <a:ext cx="6367198" cy="2422874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Microsoft Fabric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254A71-0573-D0E4-3A9E-41F45DC4E431}"/>
              </a:ext>
            </a:extLst>
          </p:cNvPr>
          <p:cNvGrpSpPr/>
          <p:nvPr/>
        </p:nvGrpSpPr>
        <p:grpSpPr>
          <a:xfrm>
            <a:off x="4456018" y="4458655"/>
            <a:ext cx="2605122" cy="1452558"/>
            <a:chOff x="4014232" y="4616097"/>
            <a:chExt cx="2807673" cy="11831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004D730-92CE-7D8F-49FF-E7D9FCB1C09F}"/>
                </a:ext>
              </a:extLst>
            </p:cNvPr>
            <p:cNvSpPr/>
            <p:nvPr/>
          </p:nvSpPr>
          <p:spPr bwMode="auto">
            <a:xfrm>
              <a:off x="4014232" y="4616097"/>
              <a:ext cx="2807673" cy="1183124"/>
            </a:xfrm>
            <a:prstGeom prst="rect">
              <a:avLst/>
            </a:prstGeom>
            <a:gradFill>
              <a:gsLst>
                <a:gs pos="699">
                  <a:srgbClr val="198375"/>
                </a:gs>
                <a:gs pos="20000">
                  <a:srgbClr val="074C49"/>
                </a:gs>
                <a:gs pos="100000">
                  <a:srgbClr val="177D71"/>
                </a:gs>
                <a:gs pos="80000">
                  <a:srgbClr val="09524D"/>
                </a:gs>
              </a:gsLst>
              <a:lin ang="5400000" scaled="1"/>
            </a:gradFill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Apache Spark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13C9FB-7BDD-B8A5-5BBF-5BE32F03D948}"/>
                </a:ext>
              </a:extLst>
            </p:cNvPr>
            <p:cNvSpPr/>
            <p:nvPr/>
          </p:nvSpPr>
          <p:spPr bwMode="auto">
            <a:xfrm>
              <a:off x="4186941" y="5057924"/>
              <a:ext cx="2414123" cy="6164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Python Runtime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57C701-8F52-B94C-6BE3-A59E511E3854}"/>
              </a:ext>
            </a:extLst>
          </p:cNvPr>
          <p:cNvGrpSpPr/>
          <p:nvPr/>
        </p:nvGrpSpPr>
        <p:grpSpPr>
          <a:xfrm>
            <a:off x="7195989" y="4616523"/>
            <a:ext cx="3005942" cy="1136822"/>
            <a:chOff x="7293394" y="4850876"/>
            <a:chExt cx="3005942" cy="1136822"/>
          </a:xfrm>
        </p:grpSpPr>
        <p:sp>
          <p:nvSpPr>
            <p:cNvPr id="12" name="Flowchart: Magnetic Disk 11">
              <a:extLst>
                <a:ext uri="{FF2B5EF4-FFF2-40B4-BE49-F238E27FC236}">
                  <a16:creationId xmlns:a16="http://schemas.microsoft.com/office/drawing/2014/main" id="{5B133FC5-92A6-AA71-9B04-CB96A7DC7EF4}"/>
                </a:ext>
              </a:extLst>
            </p:cNvPr>
            <p:cNvSpPr/>
            <p:nvPr/>
          </p:nvSpPr>
          <p:spPr bwMode="auto">
            <a:xfrm>
              <a:off x="8318231" y="4850876"/>
              <a:ext cx="1981105" cy="1136822"/>
            </a:xfrm>
            <a:prstGeom prst="flowChartMagneticDisk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Lakehouse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D813FB-C1C5-BF9D-D053-DF10126E9D25}"/>
                </a:ext>
              </a:extLst>
            </p:cNvPr>
            <p:cNvCxnSpPr>
              <a:cxnSpLocks/>
            </p:cNvCxnSpPr>
            <p:nvPr/>
          </p:nvCxnSpPr>
          <p:spPr>
            <a:xfrm>
              <a:off x="7293394" y="5449410"/>
              <a:ext cx="8896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786955-D69D-5A99-6968-04FE30CC51D8}"/>
              </a:ext>
            </a:extLst>
          </p:cNvPr>
          <p:cNvGrpSpPr/>
          <p:nvPr/>
        </p:nvGrpSpPr>
        <p:grpSpPr>
          <a:xfrm>
            <a:off x="1173184" y="4115991"/>
            <a:ext cx="3761545" cy="1189384"/>
            <a:chOff x="1309709" y="4350941"/>
            <a:chExt cx="3761545" cy="118938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CBF943-8710-F256-9AC8-05B14940D0EE}"/>
                </a:ext>
              </a:extLst>
            </p:cNvPr>
            <p:cNvSpPr/>
            <p:nvPr/>
          </p:nvSpPr>
          <p:spPr bwMode="auto">
            <a:xfrm>
              <a:off x="1309709" y="4350941"/>
              <a:ext cx="1941589" cy="8977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Spark Job Definition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B7A10A-B01B-DD51-CDFE-0496ECD7BE4C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3251298" y="4799805"/>
              <a:ext cx="1819956" cy="74052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982FA6-C63A-A1A9-B505-5869C203805B}"/>
              </a:ext>
            </a:extLst>
          </p:cNvPr>
          <p:cNvGrpSpPr/>
          <p:nvPr/>
        </p:nvGrpSpPr>
        <p:grpSpPr>
          <a:xfrm>
            <a:off x="1186880" y="5452442"/>
            <a:ext cx="3761545" cy="897727"/>
            <a:chOff x="1323405" y="5687392"/>
            <a:chExt cx="3761545" cy="89772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993BD1-1B70-F891-BF73-AB353699E298}"/>
                </a:ext>
              </a:extLst>
            </p:cNvPr>
            <p:cNvSpPr/>
            <p:nvPr/>
          </p:nvSpPr>
          <p:spPr bwMode="auto">
            <a:xfrm>
              <a:off x="1323405" y="5687392"/>
              <a:ext cx="1941589" cy="8977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Notebook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6AED9F4-3679-E795-E392-89385615182C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3264994" y="5687392"/>
              <a:ext cx="1819956" cy="4488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94102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441EF-F6BE-ED6F-0174-E1E2C90F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of Python Code in Notebook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1C521-7A9A-3B04-457D-76D8C4EAEA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Steps to provisioning flow which builds out medallion architecture</a:t>
            </a:r>
          </a:p>
          <a:p>
            <a:pPr lvl="1">
              <a:buFont typeface="+mj-lt"/>
              <a:buAutoNum type="arabicPeriod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 bronze layer</a:t>
            </a:r>
            <a:r>
              <a:rPr lang="en-US" dirty="0"/>
              <a:t> by coping CSV files into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</a:t>
            </a:r>
          </a:p>
          <a:p>
            <a:pPr lvl="1">
              <a:buFont typeface="+mj-lt"/>
              <a:buAutoNum type="arabicPeriod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 silver layer</a:t>
            </a:r>
            <a:r>
              <a:rPr lang="en-US" dirty="0"/>
              <a:t> by loading data from CSV files and saving as delta tables with OLTP schema</a:t>
            </a:r>
          </a:p>
          <a:p>
            <a:pPr lvl="1">
              <a:buFont typeface="+mj-lt"/>
              <a:buAutoNum type="arabicPeriod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 gold layer</a:t>
            </a:r>
            <a:r>
              <a:rPr lang="en-US" dirty="0"/>
              <a:t> by transforming data from silver tables into delta tables with star schema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662D6-C8D2-A6DF-4D6D-3383ED571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31" y="2888084"/>
            <a:ext cx="9527444" cy="36041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605823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2001210" y="3182851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You can leverage Fabric support for Spark to create and populate lakehouse tables</a:t>
            </a:r>
          </a:p>
          <a:p>
            <a:pPr lvl="1"/>
            <a:r>
              <a:rPr lang="en-US" dirty="0"/>
              <a:t>Create lakehouse (or multiple lakehouses for greater isolation)</a:t>
            </a:r>
          </a:p>
          <a:p>
            <a:pPr lvl="1"/>
            <a:r>
              <a:rPr lang="en-US" dirty="0"/>
              <a:t>Create Spark Environment as workspace item for running Spark jobs</a:t>
            </a:r>
          </a:p>
          <a:p>
            <a:pPr lvl="1"/>
            <a:r>
              <a:rPr lang="en-US" dirty="0"/>
              <a:t>Create Notebook (or Spark Job Definition) containing ETL logic ingest data files and create tables</a:t>
            </a:r>
          </a:p>
          <a:p>
            <a:pPr lvl="1"/>
            <a:r>
              <a:rPr lang="en-US" dirty="0"/>
              <a:t>Run Notebook as On-demand Job using Job Scheduler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C7A6E4-F0C4-9C94-FA60-18F169E15B76}"/>
              </a:ext>
            </a:extLst>
          </p:cNvPr>
          <p:cNvGrpSpPr/>
          <p:nvPr/>
        </p:nvGrpSpPr>
        <p:grpSpPr>
          <a:xfrm>
            <a:off x="3510880" y="3367155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E748E-DC91-5E00-8C2D-8373DDF777EB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1395484" y="4851323"/>
            <a:ext cx="543534" cy="13941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223702" y="4349476"/>
            <a:ext cx="1171782" cy="1031575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2300077" y="4279624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049B949-FFE5-45C1-B788-E61D817B4D15}"/>
              </a:ext>
            </a:extLst>
          </p:cNvPr>
          <p:cNvGrpSpPr/>
          <p:nvPr/>
        </p:nvGrpSpPr>
        <p:grpSpPr>
          <a:xfrm>
            <a:off x="3054361" y="3776984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C37C0C0-3020-D4D8-ADDD-CA48E4E1FC97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15EDD43-C404-52E9-D238-5E3AF3730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786D2F5-52EA-56A3-CEE6-6B27778FDAE9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03F8869A-0C0E-B100-802D-21BCB15CD4D2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DC87BE4D-B1AE-05EB-89BC-B18EAE79A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BB88B49-3A94-1026-B355-B5577D0F38B4}"/>
              </a:ext>
            </a:extLst>
          </p:cNvPr>
          <p:cNvGrpSpPr/>
          <p:nvPr/>
        </p:nvGrpSpPr>
        <p:grpSpPr>
          <a:xfrm>
            <a:off x="2305144" y="3405348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4711AE3-C5D9-320E-7BAA-216FEC1F790D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AC13F4C-E16F-4459-48CE-6C622193182A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25CDAAF-5EA2-567D-0063-45E12028D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96578FD-0DAC-6FCF-7084-2C774AEED6B1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74280B-672B-C29A-E312-FF08AC3AFAB7}"/>
              </a:ext>
            </a:extLst>
          </p:cNvPr>
          <p:cNvGrpSpPr/>
          <p:nvPr/>
        </p:nvGrpSpPr>
        <p:grpSpPr>
          <a:xfrm>
            <a:off x="5565970" y="3772929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BE18B1F-6B2B-85FD-CB91-E8628FD6E46D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476113A-AF19-2684-AC7F-7CF932C98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D1AAA34-A5F7-C4C9-0591-24F49FB9CEDF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91BFF3CA-FD07-289B-A65A-D15E7ACC13B3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528EB8BA-8825-0662-DF17-01E8E2945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ADA46C6-899F-2173-EBD7-B6F09F60E5E8}"/>
              </a:ext>
            </a:extLst>
          </p:cNvPr>
          <p:cNvGrpSpPr/>
          <p:nvPr/>
        </p:nvGrpSpPr>
        <p:grpSpPr>
          <a:xfrm>
            <a:off x="8470982" y="3772929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C6DAAD-1349-59A8-F3B2-B7ABB7851606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AA753C-2CBD-84DC-398F-CAC2B66B5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BD0A0F1-F613-636E-347C-97F7BB20C3A2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1CE003D3-ED34-0F05-58C7-DFC49C6EE49A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132D692-F199-7452-0385-B06E2FB03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145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2BB4-0D64-71CF-E173-F290FEE3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Demo4-CreateLakehouse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896B-98FD-C627-5730-8FBD653F9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46933"/>
          </a:xfrm>
        </p:spPr>
        <p:txBody>
          <a:bodyPr/>
          <a:lstStyle/>
          <a:p>
            <a:r>
              <a:rPr lang="en-US" dirty="0"/>
              <a:t>Flow to create lakehouse tables, DirectLake semantic model and report</a:t>
            </a:r>
          </a:p>
          <a:p>
            <a:pPr lvl="1"/>
            <a:r>
              <a:rPr lang="en-US" dirty="0"/>
              <a:t>Create workspace</a:t>
            </a:r>
          </a:p>
          <a:p>
            <a:pPr lvl="1"/>
            <a:r>
              <a:rPr lang="en-US" dirty="0"/>
              <a:t>Create notebook bound to lakehouse using lakehouse ID</a:t>
            </a:r>
          </a:p>
          <a:p>
            <a:pPr lvl="1"/>
            <a:r>
              <a:rPr lang="en-US" dirty="0"/>
              <a:t>Run notebook to ingest data from CSV files and generate lakehouse tables</a:t>
            </a:r>
          </a:p>
          <a:p>
            <a:pPr lvl="1"/>
            <a:r>
              <a:rPr lang="en-US" dirty="0"/>
              <a:t>Create DirectLake semantic model connected to lakehouse SQL endpoint</a:t>
            </a:r>
          </a:p>
          <a:p>
            <a:pPr lvl="1"/>
            <a:r>
              <a:rPr lang="en-US" dirty="0"/>
              <a:t>Patch DirectLake semantic model credentials and run refresh operation using Power BI REST API</a:t>
            </a:r>
          </a:p>
          <a:p>
            <a:pPr lvl="1"/>
            <a:r>
              <a:rPr lang="en-US" dirty="0"/>
              <a:t>Create new report which is bound to DirectLake semantic model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122F7-0BB4-02FE-89F6-D7938B3A8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219"/>
          <a:stretch/>
        </p:blipFill>
        <p:spPr>
          <a:xfrm>
            <a:off x="7688325" y="3865371"/>
            <a:ext cx="3604504" cy="26850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CBD7E78-D16E-86AE-BA46-5AC8DD6C0EDA}"/>
              </a:ext>
            </a:extLst>
          </p:cNvPr>
          <p:cNvSpPr/>
          <p:nvPr/>
        </p:nvSpPr>
        <p:spPr bwMode="auto">
          <a:xfrm>
            <a:off x="6730036" y="4881214"/>
            <a:ext cx="686020" cy="512124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24955C-904F-078C-781B-692745759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71" y="3865371"/>
            <a:ext cx="5228397" cy="28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7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175C-E454-9F6B-CFD2-B4120BBF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Lakehouse using Create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C89FC-9326-A52C-75F3-C97CF3FA7A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00958"/>
          </a:xfrm>
        </p:spPr>
        <p:txBody>
          <a:bodyPr/>
          <a:lstStyle/>
          <a:p>
            <a:r>
              <a:rPr lang="en-US" dirty="0"/>
              <a:t>Lakehouse created without item definition – you only pass </a:t>
            </a:r>
            <a:r>
              <a:rPr lang="en-US" sz="2200" b="1" dirty="0">
                <a:solidFill>
                  <a:srgbClr val="6C0000"/>
                </a:solidFill>
              </a:rPr>
              <a:t>displayName</a:t>
            </a:r>
            <a:r>
              <a:rPr lang="en-US" dirty="0"/>
              <a:t> and </a:t>
            </a:r>
            <a:r>
              <a:rPr lang="en-US" sz="2200" b="1" dirty="0">
                <a:solidFill>
                  <a:srgbClr val="6C0000"/>
                </a:solidFill>
              </a:rPr>
              <a:t>type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Response from Create Item includes lakehouse </a:t>
            </a:r>
            <a:r>
              <a:rPr lang="en-US" b="1" dirty="0"/>
              <a:t>id</a:t>
            </a:r>
            <a:r>
              <a:rPr lang="en-US" dirty="0"/>
              <a:t> which is require to create notebooks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Code used in developer sample application to create lakehouse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4BCF4-B9BF-C1F3-62A8-19BFC91C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68" y="4793657"/>
            <a:ext cx="6327968" cy="1776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3B20D-E115-B34E-767D-FC77AA5A1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340"/>
          <a:stretch/>
        </p:blipFill>
        <p:spPr>
          <a:xfrm>
            <a:off x="904437" y="1714055"/>
            <a:ext cx="6355631" cy="994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25DE8E-1580-0E74-00BE-AE7565276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37" y="3336416"/>
            <a:ext cx="2510777" cy="8469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22481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2E6F-3C12-70A2-A81A-BD07DDFDE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CreateLakehouseTables.ipynb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A4E85-621E-3C66-A0A9-8E656413D1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Notebook created 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with notebook part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CreateLakehouseTables.ipynb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Notebook code and all other content stored in single JSON file with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ipynb</a:t>
            </a:r>
            <a:r>
              <a:rPr lang="en-US" dirty="0"/>
              <a:t> extension</a:t>
            </a:r>
          </a:p>
          <a:p>
            <a:pPr lvl="1"/>
            <a:r>
              <a:rPr lang="en-US" b="1" dirty="0"/>
              <a:t>Note</a:t>
            </a:r>
            <a:r>
              <a:rPr lang="en-US" dirty="0"/>
              <a:t>: Fabric also supports calling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with standard Python file with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py</a:t>
            </a:r>
            <a:r>
              <a:rPr lang="en-US" dirty="0"/>
              <a:t> extension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81B74-B10F-C78C-7FFF-5E63B830D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05" y="2567775"/>
            <a:ext cx="9923464" cy="33229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8320407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AF8E-B7E2-5532-E874-CCE289A3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Item Definition Part for Notebook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9422-30F2-9818-C475-32BDF6A49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816429"/>
          </a:xfrm>
        </p:spPr>
        <p:txBody>
          <a:bodyPr/>
          <a:lstStyle/>
          <a:p>
            <a:r>
              <a:rPr lang="en-US"/>
              <a:t>Notebook item template is </a:t>
            </a:r>
            <a:r>
              <a:rPr lang="en-US" sz="2000" b="1">
                <a:solidFill>
                  <a:schemeClr val="accent3">
                    <a:lumMod val="50000"/>
                  </a:schemeClr>
                </a:solidFill>
              </a:rPr>
              <a:t>.ipynb</a:t>
            </a:r>
            <a:r>
              <a:rPr lang="en-US"/>
              <a:t> file containing placeholders </a:t>
            </a:r>
          </a:p>
          <a:p>
            <a:pPr lvl="1"/>
            <a:r>
              <a:rPr lang="en-US"/>
              <a:t>Placeholders used to substitute Ids for workspace and lakehouse</a:t>
            </a:r>
          </a:p>
          <a:p>
            <a:pPr lvl="1"/>
            <a:r>
              <a:rPr lang="en-US"/>
              <a:t>This is technique used to bind new notebook to existing lakehouse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704E7-3BA6-06BE-86E9-F5BAD515F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116" b="30636"/>
          <a:stretch/>
        </p:blipFill>
        <p:spPr>
          <a:xfrm>
            <a:off x="1194236" y="2715549"/>
            <a:ext cx="4026602" cy="2422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8B846-A281-F39C-0345-F42E9CC27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608" y="2715549"/>
            <a:ext cx="5272791" cy="2429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BE87B6-2EF0-68E7-AA97-4E2A28294D55}"/>
              </a:ext>
            </a:extLst>
          </p:cNvPr>
          <p:cNvSpPr/>
          <p:nvPr/>
        </p:nvSpPr>
        <p:spPr bwMode="auto">
          <a:xfrm>
            <a:off x="1186355" y="2460171"/>
            <a:ext cx="4038424" cy="2553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 Part Template with Placeholders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C6F45C-205B-4B23-086A-621A628C60B4}"/>
              </a:ext>
            </a:extLst>
          </p:cNvPr>
          <p:cNvSpPr/>
          <p:nvPr/>
        </p:nvSpPr>
        <p:spPr bwMode="auto">
          <a:xfrm>
            <a:off x="5719666" y="2460171"/>
            <a:ext cx="5272791" cy="2553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 Part Instance passed to Create Item API</a:t>
            </a:r>
          </a:p>
        </p:txBody>
      </p:sp>
    </p:spTree>
    <p:extLst>
      <p:ext uri="{BB962C8B-B14F-4D97-AF65-F5344CB8AC3E}">
        <p14:creationId xmlns:p14="http://schemas.microsoft.com/office/powerpoint/2010/main" val="19906713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AF8E-B7E2-5532-E874-CCE289A3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Creating Notebook using 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9422-30F2-9818-C475-32BDF6A49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985706"/>
          </a:xfrm>
        </p:spPr>
        <p:txBody>
          <a:bodyPr/>
          <a:lstStyle/>
          <a:p>
            <a:r>
              <a:rPr lang="en-US" dirty="0"/>
              <a:t>When creating item definition with for notebook set item definition format to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ipynb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flow in demo first creates a notebook and then calls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FabricUserApi.RunNotebook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9DBE0-1D68-327E-00B1-088B2D1F1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49" y="1659994"/>
            <a:ext cx="5976785" cy="2396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5E490-B127-2918-0259-AC3A80F92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507" y="1774993"/>
            <a:ext cx="3612193" cy="1722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07637A-24FE-6DB3-589F-D3CD48AB6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49" y="4767003"/>
            <a:ext cx="9346339" cy="20370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27C48D0-EA05-1118-9518-AC4E115E7CE7}"/>
              </a:ext>
            </a:extLst>
          </p:cNvPr>
          <p:cNvSpPr/>
          <p:nvPr/>
        </p:nvSpPr>
        <p:spPr bwMode="auto">
          <a:xfrm>
            <a:off x="576076" y="2719985"/>
            <a:ext cx="686020" cy="176272"/>
          </a:xfrm>
          <a:prstGeom prst="rightArrow">
            <a:avLst>
              <a:gd name="adj1" fmla="val 56690"/>
              <a:gd name="adj2" fmla="val 75035"/>
            </a:avLst>
          </a:prstGeom>
          <a:solidFill>
            <a:schemeClr val="accent4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7DC44F4-F0E0-0926-3C00-42E102F99B62}"/>
              </a:ext>
            </a:extLst>
          </p:cNvPr>
          <p:cNvSpPr/>
          <p:nvPr/>
        </p:nvSpPr>
        <p:spPr bwMode="auto">
          <a:xfrm flipH="1">
            <a:off x="8520146" y="2110384"/>
            <a:ext cx="528604" cy="194665"/>
          </a:xfrm>
          <a:prstGeom prst="rightArrow">
            <a:avLst>
              <a:gd name="adj1" fmla="val 56690"/>
              <a:gd name="adj2" fmla="val 75035"/>
            </a:avLst>
          </a:prstGeom>
          <a:solidFill>
            <a:schemeClr val="accent4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100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CED3A-8D85-C93B-2422-160E15C8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Notebook with Job Scheduler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3DE94-5EC4-A718-4E01-241AF7EB7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16539"/>
          </a:xfrm>
        </p:spPr>
        <p:txBody>
          <a:bodyPr/>
          <a:lstStyle/>
          <a:p>
            <a:r>
              <a:rPr lang="en-US" dirty="0"/>
              <a:t>Job Scheduler provides generic, on-demand execution API for runnable Fabric Items</a:t>
            </a:r>
          </a:p>
          <a:p>
            <a:pPr lvl="1"/>
            <a:r>
              <a:rPr lang="en-US" dirty="0"/>
              <a:t>Used to run Notebook</a:t>
            </a:r>
          </a:p>
          <a:p>
            <a:pPr lvl="1"/>
            <a:r>
              <a:rPr lang="en-US" dirty="0"/>
              <a:t>Used to run Spark Job Definitions</a:t>
            </a:r>
          </a:p>
          <a:p>
            <a:pPr lvl="1"/>
            <a:r>
              <a:rPr lang="en-US" dirty="0"/>
              <a:t>Used to run Data Pipelines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dirty="0"/>
              <a:t>Running notebook on demand using Job Scheduler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Job Scheduler is async API similar to long-running operations (LRO)</a:t>
            </a:r>
          </a:p>
          <a:p>
            <a:pPr lvl="1"/>
            <a:r>
              <a:rPr lang="en-US" dirty="0"/>
              <a:t>Call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Run On Demand Item Job API</a:t>
            </a:r>
            <a:r>
              <a:rPr lang="en-US" dirty="0"/>
              <a:t> passing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jobType</a:t>
            </a:r>
            <a:r>
              <a:rPr lang="en-US" dirty="0"/>
              <a:t> query string parameter with value of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RunNotebook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Successful call returns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202 Accepted</a:t>
            </a:r>
            <a:r>
              <a:rPr lang="en-US" dirty="0"/>
              <a:t> and response header values for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Location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Retry-After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You can use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ExecutePostRequest</a:t>
            </a:r>
            <a:r>
              <a:rPr lang="en-US" dirty="0"/>
              <a:t> to poll and wait for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RunNotebook</a:t>
            </a:r>
            <a:r>
              <a:rPr lang="en-US" dirty="0"/>
              <a:t> job to complete</a:t>
            </a:r>
          </a:p>
          <a:p>
            <a:pPr>
              <a:spcBef>
                <a:spcPts val="1800"/>
              </a:spcBef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A8705-125C-EAA0-628E-667E13060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7" y="4857242"/>
            <a:ext cx="9857896" cy="18196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783505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F761-1D1D-48BD-F53A-07935D85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Design and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CA1D6-9C5D-3332-2286-71FDB8AAB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32202"/>
          </a:xfrm>
        </p:spPr>
        <p:txBody>
          <a:bodyPr/>
          <a:lstStyle/>
          <a:p>
            <a:r>
              <a:rPr lang="en-US" dirty="0"/>
              <a:t>Fabric User API used to create and manage workspaces and workspace items</a:t>
            </a:r>
          </a:p>
          <a:p>
            <a:pPr lvl="1"/>
            <a:r>
              <a:rPr lang="en-US" dirty="0"/>
              <a:t>Fabric User API designed to be accessible to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developer on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development platform</a:t>
            </a:r>
          </a:p>
          <a:p>
            <a:pPr lvl="1"/>
            <a:r>
              <a:rPr lang="en-US" dirty="0"/>
              <a:t>Built using principles of REST and open security standards (OAuth2 and Open ID Connect)</a:t>
            </a:r>
          </a:p>
          <a:p>
            <a:pPr lvl="1"/>
            <a:r>
              <a:rPr lang="en-US" dirty="0"/>
              <a:t>Public cloud endpoint accessible through base URL of </a:t>
            </a:r>
            <a:r>
              <a:rPr lang="en-US" sz="1600" b="1" dirty="0">
                <a:solidFill>
                  <a:srgbClr val="8A0000"/>
                </a:solidFill>
              </a:rPr>
              <a:t>https://api.fabric.microsoft.com/v1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Fabric User API can be called as a [</a:t>
            </a:r>
            <a:r>
              <a:rPr lang="en-US" sz="1600" b="1" dirty="0">
                <a:solidFill>
                  <a:srgbClr val="6C0000"/>
                </a:solidFill>
              </a:rPr>
              <a:t>user</a:t>
            </a:r>
            <a:r>
              <a:rPr lang="en-US" dirty="0"/>
              <a:t>] or as a [</a:t>
            </a:r>
            <a:r>
              <a:rPr lang="en-US" sz="1600" b="1" dirty="0">
                <a:solidFill>
                  <a:srgbClr val="6C0000"/>
                </a:solidFill>
              </a:rPr>
              <a:t>service principal</a:t>
            </a:r>
            <a:r>
              <a:rPr lang="en-US" dirty="0"/>
              <a:t>]</a:t>
            </a:r>
            <a:r>
              <a:rPr lang="en-US" sz="1800" b="1" dirty="0">
                <a:solidFill>
                  <a:srgbClr val="6C0000"/>
                </a:solidFill>
              </a:rPr>
              <a:t>*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Caller must first acquire access token for Fabric User API from Azure AD </a:t>
            </a:r>
          </a:p>
          <a:p>
            <a:pPr lvl="1"/>
            <a:r>
              <a:rPr lang="en-US" dirty="0"/>
              <a:t>Caller must transmit access token in all API calls using </a:t>
            </a:r>
            <a:r>
              <a:rPr lang="en-US" sz="1600" b="1" dirty="0">
                <a:solidFill>
                  <a:srgbClr val="8A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 – There is no .NET SDK for the Fabric REST APIs yet – that will come sometime in the future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D6C16-F4EE-C164-2946-1DA9ABF02DD3}"/>
              </a:ext>
            </a:extLst>
          </p:cNvPr>
          <p:cNvSpPr/>
          <p:nvPr/>
        </p:nvSpPr>
        <p:spPr bwMode="auto">
          <a:xfrm>
            <a:off x="1246124" y="3947965"/>
            <a:ext cx="2102069" cy="18901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16D9BB-2D21-F766-BE34-E85EAE9EDB46}"/>
              </a:ext>
            </a:extLst>
          </p:cNvPr>
          <p:cNvSpPr/>
          <p:nvPr/>
        </p:nvSpPr>
        <p:spPr bwMode="auto">
          <a:xfrm>
            <a:off x="8633963" y="3955098"/>
            <a:ext cx="2102069" cy="1890198"/>
          </a:xfrm>
          <a:prstGeom prst="rect">
            <a:avLst/>
          </a:prstGeom>
          <a:solidFill>
            <a:srgbClr val="16786D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9F60A9-723B-9497-9F85-CC98C39216E4}"/>
              </a:ext>
            </a:extLst>
          </p:cNvPr>
          <p:cNvGrpSpPr/>
          <p:nvPr/>
        </p:nvGrpSpPr>
        <p:grpSpPr>
          <a:xfrm>
            <a:off x="3524308" y="3955098"/>
            <a:ext cx="4813740" cy="1789481"/>
            <a:chOff x="3524308" y="3955098"/>
            <a:chExt cx="4813740" cy="1789481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13CC549-2E75-59C7-C5DA-670C2DDFCFEF}"/>
                </a:ext>
              </a:extLst>
            </p:cNvPr>
            <p:cNvSpPr/>
            <p:nvPr/>
          </p:nvSpPr>
          <p:spPr bwMode="auto">
            <a:xfrm>
              <a:off x="3524309" y="3955098"/>
              <a:ext cx="4813739" cy="93796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C9F703-22F5-849D-B4C4-56B3A4F8E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8196" y="4180306"/>
              <a:ext cx="3398815" cy="449619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42EEBE-7073-57BE-1841-5EAE5A63FEC0}"/>
                </a:ext>
              </a:extLst>
            </p:cNvPr>
            <p:cNvSpPr/>
            <p:nvPr/>
          </p:nvSpPr>
          <p:spPr bwMode="auto">
            <a:xfrm>
              <a:off x="5082125" y="4405115"/>
              <a:ext cx="1934886" cy="11892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78000"/>
              </a:schemeClr>
            </a:solidFill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A0000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6B5A84C-F9F5-F100-5998-C1DDECAD9CDB}"/>
                </a:ext>
              </a:extLst>
            </p:cNvPr>
            <p:cNvSpPr/>
            <p:nvPr/>
          </p:nvSpPr>
          <p:spPr bwMode="auto">
            <a:xfrm flipH="1">
              <a:off x="3524308" y="5094709"/>
              <a:ext cx="4813738" cy="473079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HTTP Response: 200 OK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4757A62-7A21-063F-39A9-56173888D37F}"/>
                </a:ext>
              </a:extLst>
            </p:cNvPr>
            <p:cNvSpPr/>
            <p:nvPr/>
          </p:nvSpPr>
          <p:spPr bwMode="auto">
            <a:xfrm>
              <a:off x="6016180" y="4893064"/>
              <a:ext cx="1239300" cy="85151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Result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832050B-B3A3-29B8-8240-266E7E8B047D}"/>
              </a:ext>
            </a:extLst>
          </p:cNvPr>
          <p:cNvSpPr/>
          <p:nvPr/>
        </p:nvSpPr>
        <p:spPr bwMode="auto">
          <a:xfrm>
            <a:off x="9715400" y="2919432"/>
            <a:ext cx="2209798" cy="51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service principal support expected by May 2024</a:t>
            </a:r>
          </a:p>
        </p:txBody>
      </p:sp>
    </p:spTree>
    <p:extLst>
      <p:ext uri="{BB962C8B-B14F-4D97-AF65-F5344CB8AC3E}">
        <p14:creationId xmlns:p14="http://schemas.microsoft.com/office/powerpoint/2010/main" val="3171332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CEAB-6E7C-C02F-7C2B-8245905C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Job Instance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D79A9-19E3-5290-01FA-CC1930473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r>
              <a:rPr lang="en-US" dirty="0"/>
              <a:t>Use GET request to </a:t>
            </a:r>
            <a:r>
              <a:rPr lang="en-US" sz="2000" b="1" dirty="0">
                <a:solidFill>
                  <a:srgbClr val="6C0000"/>
                </a:solidFill>
              </a:rPr>
              <a:t>Job Scheduler - Get Item Job Instance</a:t>
            </a:r>
            <a:r>
              <a:rPr lang="en-US" dirty="0"/>
              <a:t> API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Get Item Job Instance</a:t>
            </a:r>
            <a:r>
              <a:rPr lang="en-US" dirty="0"/>
              <a:t> URL available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Location</a:t>
            </a:r>
            <a:r>
              <a:rPr lang="en-US" dirty="0"/>
              <a:t> response header returned by initial POST request</a:t>
            </a:r>
          </a:p>
          <a:p>
            <a:pPr lvl="1">
              <a:spcBef>
                <a:spcPts val="600"/>
              </a:spcBef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/workspaces/</a:t>
            </a:r>
            <a:r>
              <a:rPr lang="en-US" dirty="0"/>
              <a:t>{</a:t>
            </a:r>
            <a:r>
              <a:rPr lang="en-US" sz="1400" dirty="0"/>
              <a:t>WORKSPACE_ID</a:t>
            </a:r>
            <a:r>
              <a:rPr lang="en-US" dirty="0"/>
              <a:t>}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/items/</a:t>
            </a:r>
            <a:r>
              <a:rPr lang="en-US" dirty="0"/>
              <a:t>{</a:t>
            </a:r>
            <a:r>
              <a:rPr lang="en-US" sz="1400" dirty="0"/>
              <a:t>WORKSPACE_ID</a:t>
            </a:r>
            <a:r>
              <a:rPr lang="en-US" dirty="0"/>
              <a:t>}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/jobs/instances/</a:t>
            </a:r>
            <a:r>
              <a:rPr lang="en-US" dirty="0"/>
              <a:t>{</a:t>
            </a:r>
            <a:r>
              <a:rPr lang="en-US" sz="1400" dirty="0"/>
              <a:t>INSTANCE_ID</a:t>
            </a:r>
            <a:r>
              <a:rPr lang="en-US" dirty="0"/>
              <a:t>}</a:t>
            </a:r>
          </a:p>
          <a:p>
            <a:pPr>
              <a:spcBef>
                <a:spcPts val="2400"/>
              </a:spcBef>
            </a:pPr>
            <a:r>
              <a:rPr lang="en-US" dirty="0"/>
              <a:t>Checking on a job instance status</a:t>
            </a:r>
          </a:p>
          <a:p>
            <a:pPr lvl="1"/>
            <a:r>
              <a:rPr lang="en-US" dirty="0"/>
              <a:t>Allows you to see if job has completed or still in progress</a:t>
            </a:r>
          </a:p>
          <a:p>
            <a:pPr lvl="1"/>
            <a:r>
              <a:rPr lang="en-US" dirty="0"/>
              <a:t>Status value moves from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InProgress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Completed</a:t>
            </a:r>
            <a:r>
              <a:rPr lang="en-US" dirty="0"/>
              <a:t> when job has successfully completed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9C378-C890-CD96-A9AB-EADDD06B4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" t="1" r="-1066" b="3286"/>
          <a:stretch/>
        </p:blipFill>
        <p:spPr>
          <a:xfrm>
            <a:off x="1286454" y="3961658"/>
            <a:ext cx="10459910" cy="14718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4438-1E13-4FD6-59A7-C61552606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454" y="3963832"/>
            <a:ext cx="10459910" cy="14718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3BD7C18-8F4E-0F1D-D1D3-F0CDB66062B4}"/>
              </a:ext>
            </a:extLst>
          </p:cNvPr>
          <p:cNvSpPr/>
          <p:nvPr/>
        </p:nvSpPr>
        <p:spPr bwMode="auto">
          <a:xfrm>
            <a:off x="8469497" y="5232767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0974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824C3E4-AC18-AC90-FE17-9D6C4DD195B1}"/>
              </a:ext>
            </a:extLst>
          </p:cNvPr>
          <p:cNvSpPr/>
          <p:nvPr/>
        </p:nvSpPr>
        <p:spPr>
          <a:xfrm>
            <a:off x="1828800" y="3110753"/>
            <a:ext cx="7055223" cy="3693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ISV AAD Tenant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2A8C7-66ED-A6A8-A2E0-8353C1AC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Data to Consumers through the SQL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952AF-CA40-886F-AFFB-B2B80544B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3195"/>
          </a:xfrm>
        </p:spPr>
        <p:txBody>
          <a:bodyPr/>
          <a:lstStyle/>
          <a:p>
            <a:r>
              <a:rPr lang="en-US" dirty="0"/>
              <a:t>Table data in lakehouse tables accessible through SQL endpoint</a:t>
            </a:r>
          </a:p>
          <a:p>
            <a:pPr lvl="1"/>
            <a:r>
              <a:rPr lang="en-US" dirty="0"/>
              <a:t>SQL endpoint automatically created for lakehouse</a:t>
            </a:r>
          </a:p>
          <a:p>
            <a:pPr lvl="1"/>
            <a:r>
              <a:rPr lang="en-US" dirty="0"/>
              <a:t>SQL endpoint provides read-only access for executing queries</a:t>
            </a:r>
          </a:p>
          <a:p>
            <a:pPr lvl="1"/>
            <a:r>
              <a:rPr lang="en-US" dirty="0"/>
              <a:t>SQL endpoint provides data access to wide range of SQL-based applications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70B2C-EA54-A04F-F529-4B10E4B395E2}"/>
              </a:ext>
            </a:extLst>
          </p:cNvPr>
          <p:cNvSpPr/>
          <p:nvPr/>
        </p:nvSpPr>
        <p:spPr>
          <a:xfrm>
            <a:off x="2127013" y="3355527"/>
            <a:ext cx="3399639" cy="303303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12022A-9C1A-C8E5-F968-A01274702B7D}"/>
              </a:ext>
            </a:extLst>
          </p:cNvPr>
          <p:cNvGrpSpPr/>
          <p:nvPr/>
        </p:nvGrpSpPr>
        <p:grpSpPr>
          <a:xfrm>
            <a:off x="2439598" y="3636981"/>
            <a:ext cx="2045558" cy="2270566"/>
            <a:chOff x="3458128" y="3420938"/>
            <a:chExt cx="5216716" cy="22169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6F5836-E13C-D342-3170-3C3D268E55B0}"/>
                </a:ext>
              </a:extLst>
            </p:cNvPr>
            <p:cNvSpPr/>
            <p:nvPr/>
          </p:nvSpPr>
          <p:spPr bwMode="auto">
            <a:xfrm>
              <a:off x="3458128" y="3420938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7B5F36E-8281-BE2B-2B69-3430F82A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2293" y="3465839"/>
              <a:ext cx="353482" cy="230903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B06606A0-AE80-C9CE-7205-66FD77128A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11"/>
          <a:stretch/>
        </p:blipFill>
        <p:spPr>
          <a:xfrm>
            <a:off x="2558906" y="4027219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B411E6-C9F0-30C4-C362-1008E0A52F18}"/>
              </a:ext>
            </a:extLst>
          </p:cNvPr>
          <p:cNvSpPr/>
          <p:nvPr/>
        </p:nvSpPr>
        <p:spPr bwMode="auto">
          <a:xfrm rot="5400000">
            <a:off x="3811150" y="4499482"/>
            <a:ext cx="2262888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2937FD-5A4E-0E3E-7BDD-A1AA1D6C030C}"/>
              </a:ext>
            </a:extLst>
          </p:cNvPr>
          <p:cNvGrpSpPr/>
          <p:nvPr/>
        </p:nvGrpSpPr>
        <p:grpSpPr>
          <a:xfrm>
            <a:off x="5361400" y="3380045"/>
            <a:ext cx="2448212" cy="722051"/>
            <a:chOff x="4454100" y="3498614"/>
            <a:chExt cx="2448212" cy="722051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5F04717-5085-C94F-4FE9-FB7741F1E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100" y="3859640"/>
              <a:ext cx="1033035" cy="2459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2FBF86-FA9B-E17A-5F25-BFC3DD124D25}"/>
                </a:ext>
              </a:extLst>
            </p:cNvPr>
            <p:cNvSpPr/>
            <p:nvPr/>
          </p:nvSpPr>
          <p:spPr>
            <a:xfrm>
              <a:off x="5466115" y="3498614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Reporting Tools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1FFB32-83EC-3E0B-FAC0-BB0533E05E67}"/>
              </a:ext>
            </a:extLst>
          </p:cNvPr>
          <p:cNvGrpSpPr/>
          <p:nvPr/>
        </p:nvGrpSpPr>
        <p:grpSpPr>
          <a:xfrm>
            <a:off x="5339685" y="4436854"/>
            <a:ext cx="2469927" cy="722051"/>
            <a:chOff x="4432385" y="4351612"/>
            <a:chExt cx="2469927" cy="72205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6662DD4-0D69-32E2-9C89-BE08F4E671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385" y="4712637"/>
              <a:ext cx="1033730" cy="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1A54588-C7DF-08C7-F37B-E1282B3EBC08}"/>
                </a:ext>
              </a:extLst>
            </p:cNvPr>
            <p:cNvSpPr/>
            <p:nvPr/>
          </p:nvSpPr>
          <p:spPr>
            <a:xfrm>
              <a:off x="5466115" y="4351612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Export Utilities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8D94DD-46F0-07FC-B848-E6B1E886D859}"/>
              </a:ext>
            </a:extLst>
          </p:cNvPr>
          <p:cNvGrpSpPr/>
          <p:nvPr/>
        </p:nvGrpSpPr>
        <p:grpSpPr>
          <a:xfrm>
            <a:off x="5305442" y="5493662"/>
            <a:ext cx="2504170" cy="722051"/>
            <a:chOff x="4403585" y="5207007"/>
            <a:chExt cx="2504170" cy="72205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A84A127-FBF3-A3A7-3531-0F788C30D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3585" y="5294338"/>
              <a:ext cx="1067973" cy="27369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EDFFCE-9288-10C4-666D-B878C95CF3CE}"/>
                </a:ext>
              </a:extLst>
            </p:cNvPr>
            <p:cNvSpPr/>
            <p:nvPr/>
          </p:nvSpPr>
          <p:spPr>
            <a:xfrm>
              <a:off x="5471558" y="5207007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Custom SQL-based Applications</a:t>
              </a:r>
              <a:endParaRPr lang="en-US" sz="1000" b="1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507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C11C-A879-3223-0690-C8BA563E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Lakehouse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DAE8-60C0-ADD1-3E2A-B569B57DF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55340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</a:t>
            </a:r>
            <a:r>
              <a:rPr lang="en-US" b="1" dirty="0"/>
              <a:t>/workspaces/</a:t>
            </a:r>
            <a:r>
              <a:rPr lang="en-US" sz="1600" dirty="0"/>
              <a:t>{WORKSPACE_ID}</a:t>
            </a:r>
            <a:r>
              <a:rPr lang="en-US" b="1" dirty="0"/>
              <a:t>/lakehouses/</a:t>
            </a:r>
            <a:r>
              <a:rPr lang="en-US" sz="1600" dirty="0"/>
              <a:t>{LAKEHOUSE_ID}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Response also contains OneLake path properties used to access lakehouse storage</a:t>
            </a:r>
          </a:p>
          <a:p>
            <a:pPr lvl="1"/>
            <a:r>
              <a:rPr lang="en-US" dirty="0"/>
              <a:t>These paths can be used together with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r>
              <a:rPr lang="en-US" dirty="0"/>
              <a:t> to read and write files to and from lakehouse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oneLakeFilesPath</a:t>
            </a:r>
            <a:r>
              <a:rPr lang="en-US" dirty="0"/>
              <a:t> property contains path to unmanaged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oneLakeTablesPath</a:t>
            </a:r>
            <a:r>
              <a:rPr lang="en-US" dirty="0"/>
              <a:t> property contains path to 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</a:t>
            </a:r>
            <a:r>
              <a:rPr lang="en-US" dirty="0"/>
              <a:t> section of lakehouse file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8DAB-9D9A-79ED-C72D-C90DBAC3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798" y="2463997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1448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0F00-219F-381A-AC1A-CAC5077D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DEC8A-0B52-79EE-76B6-EE67BB79E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Creating semantic model on lakehouse tables uses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DirectLake mode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Semantic model created by passing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Semantic model allow you to define relationships, measures, hierarchies, etc.</a:t>
            </a:r>
          </a:p>
          <a:p>
            <a:pPr lvl="1"/>
            <a:r>
              <a:rPr lang="en-US" dirty="0"/>
              <a:t>DirectLake semantic models do not support many import-mode features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D744-B7E5-93D2-53DC-724198293E46}"/>
              </a:ext>
            </a:extLst>
          </p:cNvPr>
          <p:cNvSpPr/>
          <p:nvPr/>
        </p:nvSpPr>
        <p:spPr>
          <a:xfrm>
            <a:off x="1307005" y="3209487"/>
            <a:ext cx="8537904" cy="359453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2D9B7-CFE6-5C45-F1C9-41686D7CD5EB}"/>
              </a:ext>
            </a:extLst>
          </p:cNvPr>
          <p:cNvSpPr/>
          <p:nvPr/>
        </p:nvSpPr>
        <p:spPr bwMode="auto">
          <a:xfrm>
            <a:off x="4318576" y="3364294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7D249-3E0D-60FB-8741-4C79B14349CB}"/>
              </a:ext>
            </a:extLst>
          </p:cNvPr>
          <p:cNvSpPr/>
          <p:nvPr/>
        </p:nvSpPr>
        <p:spPr bwMode="auto">
          <a:xfrm>
            <a:off x="1461542" y="3364294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DA3DB-B065-BDD7-9E77-4247800F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587661" y="3750830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0675-041C-95D6-25F9-71F64EC8D5B9}"/>
              </a:ext>
            </a:extLst>
          </p:cNvPr>
          <p:cNvSpPr/>
          <p:nvPr/>
        </p:nvSpPr>
        <p:spPr bwMode="auto">
          <a:xfrm rot="5400000">
            <a:off x="2344011" y="4577902"/>
            <a:ext cx="3078343" cy="65113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13822-E06D-18B5-7D00-EB45607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43" y="3735953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0D280-A45F-2A35-45D2-A9D6864F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3587" y="3387949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9E8570A-3807-C9FB-4146-06088B27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7594" y="3414989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20386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04DD-A0AE-490B-9D7C-CB39054C9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Creating BIM File for DirectLake Semantic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226D1-AAF5-A549-0985-A8B00ACB5C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47015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DatabaseQuery</a:t>
            </a:r>
            <a:r>
              <a:rPr lang="en-US" dirty="0"/>
              <a:t> expression which defines connection to SQL endpoint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Reference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DatabaseQuery</a:t>
            </a:r>
            <a:r>
              <a:rPr lang="en-US" dirty="0"/>
              <a:t> as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expressionSource</a:t>
            </a:r>
            <a:r>
              <a:rPr lang="en-US" dirty="0"/>
              <a:t> in partition for each table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17473-BBC0-FB0E-E854-7D7DDA470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0" t="21980"/>
          <a:stretch/>
        </p:blipFill>
        <p:spPr>
          <a:xfrm>
            <a:off x="847723" y="1673470"/>
            <a:ext cx="7090966" cy="21691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F4B9C-3013-2899-6D97-FAE187159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28"/>
          <a:stretch/>
        </p:blipFill>
        <p:spPr>
          <a:xfrm>
            <a:off x="973386" y="4518014"/>
            <a:ext cx="3610003" cy="21544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9C31-289B-8FE6-8567-42357626D4E3}"/>
              </a:ext>
            </a:extLst>
          </p:cNvPr>
          <p:cNvSpPr/>
          <p:nvPr/>
        </p:nvSpPr>
        <p:spPr bwMode="auto">
          <a:xfrm rot="16200000" flipH="1">
            <a:off x="4395456" y="2568189"/>
            <a:ext cx="375866" cy="349805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21B2428-F3EC-74C8-1155-FE8CD45272F1}"/>
              </a:ext>
            </a:extLst>
          </p:cNvPr>
          <p:cNvSpPr/>
          <p:nvPr/>
        </p:nvSpPr>
        <p:spPr bwMode="auto">
          <a:xfrm rot="16200000" flipH="1">
            <a:off x="6205206" y="2577714"/>
            <a:ext cx="375866" cy="349805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D7E63AE-B4DD-F896-F7F5-30AD6D82DCA0}"/>
              </a:ext>
            </a:extLst>
          </p:cNvPr>
          <p:cNvSpPr/>
          <p:nvPr/>
        </p:nvSpPr>
        <p:spPr bwMode="auto">
          <a:xfrm flipH="1">
            <a:off x="4319998" y="5810641"/>
            <a:ext cx="375866" cy="349805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2198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8AC76-3FF2-AB9E-C5B1-C1149831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DirectLake Semantic Model using 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483BF-8390-BAFC-9DEE-ABCA98AD7C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85706"/>
          </a:xfrm>
        </p:spPr>
        <p:txBody>
          <a:bodyPr/>
          <a:lstStyle/>
          <a:p>
            <a:r>
              <a:rPr lang="en-US" dirty="0"/>
              <a:t>Create item definition using BIM file updated with SQL endpoint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 semantic model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then patch credentials and refresh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303CD-6495-B00B-04A5-1482EAD0D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65" y="1644089"/>
            <a:ext cx="8048207" cy="30038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5778FB-3CFA-C3F2-405B-557A19004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97" y="5245069"/>
            <a:ext cx="8972550" cy="1445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3466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8260-079D-FFCE-E9B8-5DFE886B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Creating and Exposing Power BI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BB0D2-4B2F-8238-DCAD-FA6F9BB04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dirty="0"/>
              <a:t>Reports can be built on top of DirectLake models</a:t>
            </a:r>
          </a:p>
          <a:p>
            <a:pPr lvl="1"/>
            <a:r>
              <a:rPr lang="en-US" dirty="0"/>
              <a:t>Power BI reports can provide rich interactive experience for users</a:t>
            </a:r>
          </a:p>
          <a:p>
            <a:pPr lvl="1"/>
            <a:r>
              <a:rPr lang="en-US" dirty="0"/>
              <a:t>Report can be made accessible to licensed users through Power BI service</a:t>
            </a:r>
          </a:p>
          <a:p>
            <a:pPr lvl="1"/>
            <a:r>
              <a:rPr lang="en-US" dirty="0"/>
              <a:t>Report can be made accessible to licensed users through User-Owns-Data embedding</a:t>
            </a:r>
          </a:p>
          <a:p>
            <a:pPr lvl="1"/>
            <a:r>
              <a:rPr lang="en-US" dirty="0"/>
              <a:t>Report </a:t>
            </a:r>
            <a:r>
              <a:rPr lang="en-US" b="1" dirty="0">
                <a:solidFill>
                  <a:srgbClr val="8A0000"/>
                </a:solidFill>
              </a:rPr>
              <a:t>cannot yet</a:t>
            </a:r>
            <a:r>
              <a:rPr lang="en-US" dirty="0"/>
              <a:t> be made accessible to external users through Apps-Owns-Data embedding</a:t>
            </a:r>
          </a:p>
          <a:p>
            <a:pPr lvl="1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F5DAAF-A28F-F44B-FB7F-6D1626264564}"/>
              </a:ext>
            </a:extLst>
          </p:cNvPr>
          <p:cNvSpPr/>
          <p:nvPr/>
        </p:nvSpPr>
        <p:spPr>
          <a:xfrm>
            <a:off x="692522" y="3387142"/>
            <a:ext cx="9202878" cy="3115963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B022A5-ECEC-661B-939B-9CE21E05458D}"/>
              </a:ext>
            </a:extLst>
          </p:cNvPr>
          <p:cNvSpPr/>
          <p:nvPr/>
        </p:nvSpPr>
        <p:spPr bwMode="auto">
          <a:xfrm>
            <a:off x="4085488" y="3539012"/>
            <a:ext cx="4347911" cy="25805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02143-545D-910B-76F3-1AFAD8031FED}"/>
              </a:ext>
            </a:extLst>
          </p:cNvPr>
          <p:cNvSpPr/>
          <p:nvPr/>
        </p:nvSpPr>
        <p:spPr bwMode="auto">
          <a:xfrm>
            <a:off x="886332" y="3566124"/>
            <a:ext cx="2290942" cy="25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A17243-02C4-984B-D13D-7C313C543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11"/>
          <a:stretch/>
        </p:blipFill>
        <p:spPr>
          <a:xfrm>
            <a:off x="1063526" y="4007000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AD02ABA-B86A-8162-C949-E11D78237E00}"/>
              </a:ext>
            </a:extLst>
          </p:cNvPr>
          <p:cNvSpPr/>
          <p:nvPr/>
        </p:nvSpPr>
        <p:spPr bwMode="auto">
          <a:xfrm rot="5400000">
            <a:off x="2341123" y="4560329"/>
            <a:ext cx="2580516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B272284-ED73-C499-1D62-8F9B3572D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487" y="3908178"/>
            <a:ext cx="4347911" cy="2211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9A453A4-DE00-288A-1C8D-7CDFB1B37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4649" y="3566124"/>
            <a:ext cx="278348" cy="28704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DCEC9E7-8E75-E501-4AFB-567974E6CA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332" y="3579290"/>
            <a:ext cx="354389" cy="28336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2DFC81A-EC44-1095-829C-40EE7B705876}"/>
              </a:ext>
            </a:extLst>
          </p:cNvPr>
          <p:cNvGrpSpPr/>
          <p:nvPr/>
        </p:nvGrpSpPr>
        <p:grpSpPr>
          <a:xfrm>
            <a:off x="9599915" y="3581874"/>
            <a:ext cx="2266471" cy="677461"/>
            <a:chOff x="7009327" y="3248003"/>
            <a:chExt cx="2266471" cy="677461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AA3CD8B-4D7D-E001-B988-233ADC573107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1C6A228-8979-6EE1-E5B0-73D226F1D956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441017C-0344-B330-A659-3911F44D7910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4" name="Graphic 43" descr="Users">
                <a:extLst>
                  <a:ext uri="{FF2B5EF4-FFF2-40B4-BE49-F238E27FC236}">
                    <a16:creationId xmlns:a16="http://schemas.microsoft.com/office/drawing/2014/main" id="{44D17607-DAB9-D0A4-5A83-052E815F8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DD7A4C4-2176-D906-FE5D-2169DCAA64C3}"/>
              </a:ext>
            </a:extLst>
          </p:cNvPr>
          <p:cNvGrpSpPr/>
          <p:nvPr/>
        </p:nvGrpSpPr>
        <p:grpSpPr>
          <a:xfrm>
            <a:off x="9656040" y="4518589"/>
            <a:ext cx="2266471" cy="677461"/>
            <a:chOff x="7009327" y="3248003"/>
            <a:chExt cx="2266471" cy="677461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71ABD34-E535-F4A7-AAF7-1303553AE77B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D578239-AD03-50FA-9EAD-89158EF54F89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FF071B9-7D08-45B4-85F5-A22870029DB8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1" name="Graphic 50" descr="Users">
                <a:extLst>
                  <a:ext uri="{FF2B5EF4-FFF2-40B4-BE49-F238E27FC236}">
                    <a16:creationId xmlns:a16="http://schemas.microsoft.com/office/drawing/2014/main" id="{02CB4260-87C3-9711-7591-4A50CEA61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C624BBD-269A-6EF2-5D24-F153D7D578EE}"/>
              </a:ext>
            </a:extLst>
          </p:cNvPr>
          <p:cNvGrpSpPr/>
          <p:nvPr/>
        </p:nvGrpSpPr>
        <p:grpSpPr>
          <a:xfrm>
            <a:off x="9658727" y="5486406"/>
            <a:ext cx="2266471" cy="677461"/>
            <a:chOff x="7009327" y="3248003"/>
            <a:chExt cx="2266471" cy="677461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8CF5FCB-2414-338B-C262-481DCA002607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16BE749-C787-6D03-D698-1C7247D93006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AB84FA7-6FB4-00C7-60F4-3FC9A21B146C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6" name="Graphic 55" descr="Users">
                <a:extLst>
                  <a:ext uri="{FF2B5EF4-FFF2-40B4-BE49-F238E27FC236}">
                    <a16:creationId xmlns:a16="http://schemas.microsoft.com/office/drawing/2014/main" id="{EE410E1F-2F5F-58BF-2B17-C31EF3FC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A19596-2D48-D340-069B-C22AAF5877A0}"/>
              </a:ext>
            </a:extLst>
          </p:cNvPr>
          <p:cNvGrpSpPr/>
          <p:nvPr/>
        </p:nvGrpSpPr>
        <p:grpSpPr>
          <a:xfrm>
            <a:off x="8375373" y="3545699"/>
            <a:ext cx="1172717" cy="640918"/>
            <a:chOff x="8375373" y="3545699"/>
            <a:chExt cx="1172717" cy="6409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09A6AF6-09D5-6289-E4F4-8A7321283AE5}"/>
                </a:ext>
              </a:extLst>
            </p:cNvPr>
            <p:cNvGrpSpPr/>
            <p:nvPr/>
          </p:nvGrpSpPr>
          <p:grpSpPr>
            <a:xfrm>
              <a:off x="8907172" y="3545699"/>
              <a:ext cx="640918" cy="640918"/>
              <a:chOff x="10453309" y="3176803"/>
              <a:chExt cx="640918" cy="64091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B1B42E-C703-28A2-155E-5DAABF3A2278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4AE91310-D397-D3D7-C625-37FB76649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AB0BEE-711B-03E6-554B-8A47FD0522E0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9500FC1-C9DC-A69F-1B03-81409588A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5373" y="3896653"/>
              <a:ext cx="538432" cy="23835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B4CDA21-DF74-31DD-1C4D-B698A1A10121}"/>
              </a:ext>
            </a:extLst>
          </p:cNvPr>
          <p:cNvGrpSpPr/>
          <p:nvPr/>
        </p:nvGrpSpPr>
        <p:grpSpPr>
          <a:xfrm>
            <a:off x="8375373" y="4518589"/>
            <a:ext cx="1172717" cy="640918"/>
            <a:chOff x="8375373" y="4518589"/>
            <a:chExt cx="1172717" cy="64091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547406E-5776-16DA-5A5A-E243A0B378A5}"/>
                </a:ext>
              </a:extLst>
            </p:cNvPr>
            <p:cNvGrpSpPr/>
            <p:nvPr/>
          </p:nvGrpSpPr>
          <p:grpSpPr>
            <a:xfrm>
              <a:off x="8907172" y="4518589"/>
              <a:ext cx="640918" cy="640918"/>
              <a:chOff x="10453309" y="3176803"/>
              <a:chExt cx="640918" cy="64091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E62BE7E-AC43-AE94-BF35-23C0EB7217F1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14AAD737-7616-633D-A428-CE6A00947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676E0C-4152-7D2F-7B95-2683AD2472D9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7327BA4-8CF5-E04C-AAB6-6ACAC4F555B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8375373" y="4839048"/>
              <a:ext cx="531799" cy="5444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AF6ED1-3E68-976F-E4C4-B53065836C4F}"/>
              </a:ext>
            </a:extLst>
          </p:cNvPr>
          <p:cNvGrpSpPr/>
          <p:nvPr/>
        </p:nvGrpSpPr>
        <p:grpSpPr>
          <a:xfrm>
            <a:off x="8392264" y="5491479"/>
            <a:ext cx="1155826" cy="640918"/>
            <a:chOff x="8392264" y="5491479"/>
            <a:chExt cx="1155826" cy="64091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DEFFDAE-C04B-323F-1FC7-BAAB9D11400F}"/>
                </a:ext>
              </a:extLst>
            </p:cNvPr>
            <p:cNvGrpSpPr/>
            <p:nvPr/>
          </p:nvGrpSpPr>
          <p:grpSpPr>
            <a:xfrm>
              <a:off x="8907172" y="5491479"/>
              <a:ext cx="640918" cy="640918"/>
              <a:chOff x="10453309" y="3176803"/>
              <a:chExt cx="640918" cy="64091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DA0283-765B-2DA4-D9FB-AF8A4FAE18B9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65CB15B0-93A0-4C43-BE73-57B8DBCE9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7FBEFF-5C6E-11DE-C1A7-59E709541723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6AE16B0-1EC6-0E5D-B276-33A4CBA2203F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 flipV="1">
              <a:off x="8392264" y="5678641"/>
              <a:ext cx="514908" cy="13329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9019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C2BC0-B7A0-F794-A14A-CD70704B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Demo4-CreateLakehouse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2A8B0-84F1-6B7A-E172-3C25F47CA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05" y="1092514"/>
            <a:ext cx="7084373" cy="4472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D408C5-BAE2-6383-48CF-AD5F8575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022" y="3924205"/>
            <a:ext cx="4474790" cy="25456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72181D-92DF-E4C5-7ABB-553120740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022" y="1122304"/>
            <a:ext cx="4474790" cy="26142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3827404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1803626519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and Building Data Warehouses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Provisioning and Building Data Warehouses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Understanding Fabric Data Warehouse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Designing a Provisioning Flow to Build a Data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a Data Warehouse using CreateItem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Connecting to SQL Endpoint of a Data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Executing SQL statements to Build the Data Warehouse Schema</a:t>
            </a:r>
          </a:p>
        </p:txBody>
      </p:sp>
    </p:spTree>
    <p:extLst>
      <p:ext uri="{BB962C8B-B14F-4D97-AF65-F5344CB8AC3E}">
        <p14:creationId xmlns:p14="http://schemas.microsoft.com/office/powerpoint/2010/main" val="482330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BIDC">
  <a:themeElements>
    <a:clrScheme name="Custom 9">
      <a:dk1>
        <a:srgbClr val="3C3C41"/>
      </a:dk1>
      <a:lt1>
        <a:srgbClr val="FFFFFF"/>
      </a:lt1>
      <a:dk2>
        <a:srgbClr val="0D5F4F"/>
      </a:dk2>
      <a:lt2>
        <a:srgbClr val="FFFFFF"/>
      </a:lt2>
      <a:accent1>
        <a:srgbClr val="0D5F4F"/>
      </a:accent1>
      <a:accent2>
        <a:srgbClr val="0B66B3"/>
      </a:accent2>
      <a:accent3>
        <a:srgbClr val="A50021"/>
      </a:accent3>
      <a:accent4>
        <a:srgbClr val="E0A510"/>
      </a:accent4>
      <a:accent5>
        <a:srgbClr val="C86400"/>
      </a:accent5>
      <a:accent6>
        <a:srgbClr val="7D4360"/>
      </a:accent6>
      <a:hlink>
        <a:srgbClr val="0563C1"/>
      </a:hlink>
      <a:folHlink>
        <a:srgbClr val="954F72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BIDC" id="{11E0CC43-FB1F-4A4B-8579-81356BFD7CF2}" vid="{5E5C2F3E-FC07-4251-B8A0-2343E3E5B1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18176AF01F154593632C4651D6F451" ma:contentTypeVersion="13" ma:contentTypeDescription="Create a new document." ma:contentTypeScope="" ma:versionID="67cac1df46714d1c47807bd455deefdb">
  <xsd:schema xmlns:xsd="http://www.w3.org/2001/XMLSchema" xmlns:xs="http://www.w3.org/2001/XMLSchema" xmlns:p="http://schemas.microsoft.com/office/2006/metadata/properties" xmlns:ns1="http://schemas.microsoft.com/sharepoint/v3" xmlns:ns2="11ef760b-d158-4726-b88a-cd71a2334016" xmlns:ns3="377c6c6c-3450-448f-986e-2d19e4d4d919" targetNamespace="http://schemas.microsoft.com/office/2006/metadata/properties" ma:root="true" ma:fieldsID="4fb2cf4ff9a873d8e6fdd512ebbb52c6" ns1:_="" ns2:_="" ns3:_="">
    <xsd:import namespace="http://schemas.microsoft.com/sharepoint/v3"/>
    <xsd:import namespace="11ef760b-d158-4726-b88a-cd71a2334016"/>
    <xsd:import namespace="377c6c6c-3450-448f-986e-2d19e4d4d9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  <xsd:element ref="ns2:MediaServiceDocTag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ef760b-d158-4726-b88a-cd71a23340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13" nillable="true" ma:displayName="MediaServiceDocTags" ma:hidden="true" ma:internalName="MediaServiceDocTag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7c6c6c-3450-448f-986e-2d19e4d4d91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411C69-F97C-4176-9B7C-DF4DBA242F12}">
  <ds:schemaRefs>
    <ds:schemaRef ds:uri="11ef760b-d158-4726-b88a-cd71a2334016"/>
    <ds:schemaRef ds:uri="377c6c6c-3450-448f-986e-2d19e4d4d9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11ef760b-d158-4726-b88a-cd71a2334016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  <ds:schemaRef ds:uri="377c6c6c-3450-448f-986e-2d19e4d4d919"/>
    <ds:schemaRef ds:uri="http://purl.org/dc/terms/"/>
    <ds:schemaRef ds:uri="http://schemas.openxmlformats.org/package/2006/metadata/core-properties"/>
    <ds:schemaRef ds:uri="http://schemas.microsoft.com/sharepoint/v3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16544</TotalTime>
  <Words>7709</Words>
  <Application>Microsoft Office PowerPoint</Application>
  <PresentationFormat>Custom</PresentationFormat>
  <Paragraphs>1288</Paragraphs>
  <Slides>159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159</vt:i4>
      </vt:variant>
    </vt:vector>
  </HeadingPairs>
  <TitlesOfParts>
    <vt:vector size="167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PBIDC</vt:lpstr>
      <vt:lpstr>PowerPoint Presentation</vt:lpstr>
      <vt:lpstr>PowerPoint Presentation</vt:lpstr>
      <vt:lpstr>Downloads and Materials for This Workshop</vt:lpstr>
      <vt:lpstr>Agenda</vt:lpstr>
      <vt:lpstr>Student Survey</vt:lpstr>
      <vt:lpstr>Getting Started with the Fabric User APIs</vt:lpstr>
      <vt:lpstr>Developing Multi-tenant Applications in Fabric</vt:lpstr>
      <vt:lpstr>Developer APIs used in Fabric Software Development</vt:lpstr>
      <vt:lpstr>Fabric User API Design and Architecture</vt:lpstr>
      <vt:lpstr>RTFM! = Read The Fabric Documentation</vt:lpstr>
      <vt:lpstr>Fabric User API Item Types</vt:lpstr>
      <vt:lpstr>Demo1–GettingStarted</vt:lpstr>
      <vt:lpstr>Important C# Classes in Models Folder</vt:lpstr>
      <vt:lpstr>Important C# Classes in Services Folder</vt:lpstr>
      <vt:lpstr>Acquiring Access Tokens using MSAL</vt:lpstr>
      <vt:lpstr>Creating New Entra Id Application</vt:lpstr>
      <vt:lpstr>Authentication and Access Token Acquisition</vt:lpstr>
      <vt:lpstr>Generic Item Scopes versus Specific Item Scopes</vt:lpstr>
      <vt:lpstr>Authenticating with Microsoft Azure PowerShell Application</vt:lpstr>
      <vt:lpstr>Acquiring Access Token for User using MSAL.NET</vt:lpstr>
      <vt:lpstr>Transmitting Access Token in Fabric User API Calls</vt:lpstr>
      <vt:lpstr>Executing Fabric API Calls with ExecuteGetRequest</vt:lpstr>
      <vt:lpstr>Deserializing JSON from the HTTP Response</vt:lpstr>
      <vt:lpstr>You Need a Premium Capacity Id for Testing</vt:lpstr>
      <vt:lpstr>Create Workspace</vt:lpstr>
      <vt:lpstr>Add Workspace Role Assignment for User</vt:lpstr>
      <vt:lpstr>Assigning Roles to Azure AD Groups and Service Principals</vt:lpstr>
      <vt:lpstr>Running Demo1-GettingStarted</vt:lpstr>
      <vt:lpstr>Agenda</vt:lpstr>
      <vt:lpstr>Programming CreateItem using Item Definitions</vt:lpstr>
      <vt:lpstr>Getting Away from Deployment and ALM using PBIX Files</vt:lpstr>
      <vt:lpstr>Understanding the Abstraction of a Workspace Item</vt:lpstr>
      <vt:lpstr>Discover Items in Workspace using List Items API</vt:lpstr>
      <vt:lpstr>Programming with Fabric Item Definitions</vt:lpstr>
      <vt:lpstr>Fabric Item Definition Structure</vt:lpstr>
      <vt:lpstr>Creating Semantic Models</vt:lpstr>
      <vt:lpstr>Managing Semantic Model Definitions using BIM Files</vt:lpstr>
      <vt:lpstr>FabricItemDefinitionFactory</vt:lpstr>
      <vt:lpstr>Assembling Item Definitions for Calls to CreateItem API</vt:lpstr>
      <vt:lpstr>Creating Semantic Model using CreateItem</vt:lpstr>
      <vt:lpstr>Preparing the Semantic Model After Creation</vt:lpstr>
      <vt:lpstr>Customer Tenant Provisioning in Demo2-CreteItem</vt:lpstr>
      <vt:lpstr>Introducing Long Running Operations (LRO)</vt:lpstr>
      <vt:lpstr>Long Running Operations – Part 1</vt:lpstr>
      <vt:lpstr>Long Running Operations – Part 2</vt:lpstr>
      <vt:lpstr>Long Running Operations – Part 3</vt:lpstr>
      <vt:lpstr>Binding Reports to Semantic Models</vt:lpstr>
      <vt:lpstr>Creating Report using CreateItem API</vt:lpstr>
      <vt:lpstr>Exporting Existing Items using Get Item Definition</vt:lpstr>
      <vt:lpstr>Updating Workspace Items using Update Item Definition</vt:lpstr>
      <vt:lpstr>Creating Item Definition to Update Semantic Model</vt:lpstr>
      <vt:lpstr>Updating a Semantic Model</vt:lpstr>
      <vt:lpstr>Creating Item Definition to Update Report</vt:lpstr>
      <vt:lpstr>Updating a Report</vt:lpstr>
      <vt:lpstr>Updated Semantic Model and Report</vt:lpstr>
      <vt:lpstr>Agenda</vt:lpstr>
      <vt:lpstr>Automating ALM and CI/CD with GIT Integration</vt:lpstr>
      <vt:lpstr>PBIP Projects in Power BI Desktop</vt:lpstr>
      <vt:lpstr>Motivation for PBIP File Format</vt:lpstr>
      <vt:lpstr>Enabling the Power BI Project (.pbip) Save Option Feature</vt:lpstr>
      <vt:lpstr>GIT Integration with Fabric Workspace Connections</vt:lpstr>
      <vt:lpstr>Creating Workspace Connections By Hand</vt:lpstr>
      <vt:lpstr>Item Definition Files Are Pushed to ADO Repository</vt:lpstr>
      <vt:lpstr>GIT Integration Flows for Multi-tenant Applications</vt:lpstr>
      <vt:lpstr>Creating Projects with the Azure Dev Ops REST API</vt:lpstr>
      <vt:lpstr>First Demo: Push from Workspace to ADO Repository</vt:lpstr>
      <vt:lpstr>FabricUserApi.ConnectWorkspaceToGitRepository</vt:lpstr>
      <vt:lpstr>Running Demo3-GitIntegration – Part1</vt:lpstr>
      <vt:lpstr>Tabular Model Definition Language (TMDL)</vt:lpstr>
      <vt:lpstr>Saving Semantic Model Definitions using TMDL</vt:lpstr>
      <vt:lpstr>Examining TMDL Semantic Model Definition</vt:lpstr>
      <vt:lpstr>TMDL Extension for Visual Studio Code</vt:lpstr>
      <vt:lpstr>Report Binding by Path</vt:lpstr>
      <vt:lpstr>Second Demo: Push from ADO Repository to Workspace </vt:lpstr>
      <vt:lpstr>FabricUserApi.ConnectWorkspaceToGitRepository</vt:lpstr>
      <vt:lpstr>Running Demo3-GitIntegration - Part2</vt:lpstr>
      <vt:lpstr>Agenda</vt:lpstr>
      <vt:lpstr>Programming with Lakehouses and Notebooks</vt:lpstr>
      <vt:lpstr>Fabric Lakehouse Fundamentals</vt:lpstr>
      <vt:lpstr>Ingesting Data into Lakehouse</vt:lpstr>
      <vt:lpstr>Fabric Provides Apache Spark Runtime</vt:lpstr>
      <vt:lpstr>Code Walkthrough of Python Code in Notebook</vt:lpstr>
      <vt:lpstr>Using Spark Jobs to Create Lakehouse Tables</vt:lpstr>
      <vt:lpstr>Running Demo4-CreateLakehouse</vt:lpstr>
      <vt:lpstr>Creating Lakehouse using Create Item</vt:lpstr>
      <vt:lpstr>CreateLakehouseTables.ipynb</vt:lpstr>
      <vt:lpstr>Create Item Definition Part for Notebook</vt:lpstr>
      <vt:lpstr>Creating Notebook using CreateItem</vt:lpstr>
      <vt:lpstr>Running Notebook with Job Scheduler API</vt:lpstr>
      <vt:lpstr>Monitoring Job Instance</vt:lpstr>
      <vt:lpstr>Exposing Data to Consumers through the SQL Endpoint</vt:lpstr>
      <vt:lpstr>Lakehouse Properties</vt:lpstr>
      <vt:lpstr>Creating Semantic Models on Lakehouse Tables</vt:lpstr>
      <vt:lpstr>Creating BIM File for DirectLake Semantic Model</vt:lpstr>
      <vt:lpstr>Creating DirectLake Semantic Model using CreateItem</vt:lpstr>
      <vt:lpstr> Creating and Exposing Power BI Reports</vt:lpstr>
      <vt:lpstr>Running Demo4-CreateLakehouse</vt:lpstr>
      <vt:lpstr>Agenda</vt:lpstr>
      <vt:lpstr>Provisioning and Building Data Warehouses</vt:lpstr>
      <vt:lpstr>Fabric Data Warehouse Fundamentals</vt:lpstr>
      <vt:lpstr>Provisioning Flow for Building Out Data Warehouse</vt:lpstr>
      <vt:lpstr>Running Demo5–CreateWarehouse</vt:lpstr>
      <vt:lpstr>Demo5 – CreateWarehouse Provisioning Flow</vt:lpstr>
      <vt:lpstr>Create Warehouse and Establishing SQL Connection</vt:lpstr>
      <vt:lpstr>The SqlConnectionWriter Class</vt:lpstr>
      <vt:lpstr>GetAccessTokenForSqlEndPoint</vt:lpstr>
      <vt:lpstr>SQL Used To Build Out Data Warehouse</vt:lpstr>
      <vt:lpstr>Building Out Warehouse with Tables</vt:lpstr>
      <vt:lpstr>Populate Warehouse by Creating Stored Procedures</vt:lpstr>
      <vt:lpstr>Populating Warehouse Tables from Lakehouse Tables</vt:lpstr>
      <vt:lpstr>Running Demo5–CreateWarehouse</vt:lpstr>
      <vt:lpstr>Agenda</vt:lpstr>
      <vt:lpstr>Accessing OneLake using the ADLS Gen2 APIs</vt:lpstr>
      <vt:lpstr>ADLS Gen2 API Fundamentals</vt:lpstr>
      <vt:lpstr>Configuring OneLake in the Fabric Admin Portal</vt:lpstr>
      <vt:lpstr>Accessing OneLake using ADLS Gen2 APIs</vt:lpstr>
      <vt:lpstr>Accessing OneLake using Azure Storage Explorer</vt:lpstr>
      <vt:lpstr>ISV Flow using ADLS GEN2 APIs and Load Table API</vt:lpstr>
      <vt:lpstr>Demo6-OnelakeFileWriter Provisioning Flow</vt:lpstr>
      <vt:lpstr>Examining the Demo6-OnelakeFileWriter Project</vt:lpstr>
      <vt:lpstr>Code Walkthrough of OneLakeTokenCredentials Class</vt:lpstr>
      <vt:lpstr>Walkthrough of OneLakeFileWriter Class</vt:lpstr>
      <vt:lpstr>Uploading Data Files and Loading as Delta Tables</vt:lpstr>
      <vt:lpstr>FabricUserApi.LoadLakehouseTableFromParquet()</vt:lpstr>
      <vt:lpstr>Running Demo6-OneLakeFileWriter</vt:lpstr>
      <vt:lpstr>Agenda</vt:lpstr>
      <vt:lpstr>Creating OneLake Shortcuts and Data Pipelines</vt:lpstr>
      <vt:lpstr>Waiting on Fabric CRUD API for Connections </vt:lpstr>
      <vt:lpstr>OneLake Shortcut Fundamentals</vt:lpstr>
      <vt:lpstr>Creating Shortcuts by Hand</vt:lpstr>
      <vt:lpstr>Inspecting Shortcuts using Get Shortcuts API</vt:lpstr>
      <vt:lpstr>Serialization Classes for Creating Shortcuts</vt:lpstr>
      <vt:lpstr>FabricUserApi.CreateLakehouseShortcut</vt:lpstr>
      <vt:lpstr>Creating Shortcuts – Example 1</vt:lpstr>
      <vt:lpstr>Creating Shortcuts – Example 2</vt:lpstr>
      <vt:lpstr>Creating Shortcuts – Example 3</vt:lpstr>
      <vt:lpstr>Demo7-CreateShortcut Provisioning Flow</vt:lpstr>
      <vt:lpstr>Running Demo7-CreateShortcut</vt:lpstr>
      <vt:lpstr>Data Pipeline Fundamentals</vt:lpstr>
      <vt:lpstr>Creating Data Pipelines by Hand </vt:lpstr>
      <vt:lpstr>Creating Data Pipelines using the Fabric User APIs</vt:lpstr>
      <vt:lpstr>Demo8-CreateDataPipline Provisioning Flow</vt:lpstr>
      <vt:lpstr>Agenda</vt:lpstr>
      <vt:lpstr>Developing with Power BI Embedding on Fabric</vt:lpstr>
      <vt:lpstr>Power BI Embedding Fundamentals</vt:lpstr>
      <vt:lpstr>PowerPoint Presentation</vt:lpstr>
      <vt:lpstr>PowerPoint Presentation</vt:lpstr>
      <vt:lpstr>PowerPoint Presentation</vt:lpstr>
      <vt:lpstr>PowerPoint Presentation</vt:lpstr>
      <vt:lpstr>Generating Embed Tokens</vt:lpstr>
      <vt:lpstr>PowerPoint Presentation</vt:lpstr>
      <vt:lpstr>Fabric Embedding Roadmap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69</cp:revision>
  <cp:lastPrinted>2019-05-02T20:11:39Z</cp:lastPrinted>
  <dcterms:created xsi:type="dcterms:W3CDTF">2018-09-21T01:16:59Z</dcterms:created>
  <dcterms:modified xsi:type="dcterms:W3CDTF">2024-03-23T17:08:05Z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0x010100DE18176AF01F154593632C4651D6F451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